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75"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6" r:id="rId20"/>
    <p:sldId id="278" r:id="rId21"/>
    <p:sldId id="279" r:id="rId22"/>
    <p:sldId id="280" r:id="rId23"/>
    <p:sldId id="281" r:id="rId24"/>
    <p:sldId id="282" r:id="rId25"/>
    <p:sldId id="283" r:id="rId26"/>
    <p:sldId id="284" r:id="rId27"/>
    <p:sldId id="277" r:id="rId28"/>
    <p:sldId id="274" r:id="rId2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29F90F-9B08-482B-BFB6-1E9E70931BF9}" v="10" dt="2026-09-10T21:55:59.6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wn Ault" userId="75a83c614b98ba8d" providerId="LiveId" clId="{E9B45945-52E3-464E-8FE1-6AAE4D1D98F6}"/>
    <pc:docChg chg="addSld delSld modSld">
      <pc:chgData name="Dawn Ault" userId="75a83c614b98ba8d" providerId="LiveId" clId="{E9B45945-52E3-464E-8FE1-6AAE4D1D98F6}" dt="2026-09-14T01:12:45.749" v="549" actId="1076"/>
      <pc:docMkLst>
        <pc:docMk/>
      </pc:docMkLst>
      <pc:sldChg chg="modSp mod">
        <pc:chgData name="Dawn Ault" userId="75a83c614b98ba8d" providerId="LiveId" clId="{E9B45945-52E3-464E-8FE1-6AAE4D1D98F6}" dt="2026-09-10T20:17:43.838" v="2" actId="1076"/>
        <pc:sldMkLst>
          <pc:docMk/>
          <pc:sldMk cId="0" sldId="256"/>
        </pc:sldMkLst>
        <pc:spChg chg="mod">
          <ac:chgData name="Dawn Ault" userId="75a83c614b98ba8d" providerId="LiveId" clId="{E9B45945-52E3-464E-8FE1-6AAE4D1D98F6}" dt="2026-09-10T20:17:28.184" v="0" actId="20577"/>
          <ac:spMkLst>
            <pc:docMk/>
            <pc:sldMk cId="0" sldId="256"/>
            <ac:spMk id="8" creationId="{00000000-0000-0000-0000-000000000000}"/>
          </ac:spMkLst>
        </pc:spChg>
        <pc:spChg chg="mod">
          <ac:chgData name="Dawn Ault" userId="75a83c614b98ba8d" providerId="LiveId" clId="{E9B45945-52E3-464E-8FE1-6AAE4D1D98F6}" dt="2026-09-10T20:17:43.838" v="2" actId="1076"/>
          <ac:spMkLst>
            <pc:docMk/>
            <pc:sldMk cId="0" sldId="256"/>
            <ac:spMk id="9" creationId="{00000000-0000-0000-0000-000000000000}"/>
          </ac:spMkLst>
        </pc:spChg>
      </pc:sldChg>
      <pc:sldChg chg="modSp mod">
        <pc:chgData name="Dawn Ault" userId="75a83c614b98ba8d" providerId="LiveId" clId="{E9B45945-52E3-464E-8FE1-6AAE4D1D98F6}" dt="2026-09-10T22:09:10.139" v="527" actId="20577"/>
        <pc:sldMkLst>
          <pc:docMk/>
          <pc:sldMk cId="0" sldId="257"/>
        </pc:sldMkLst>
        <pc:spChg chg="mod">
          <ac:chgData name="Dawn Ault" userId="75a83c614b98ba8d" providerId="LiveId" clId="{E9B45945-52E3-464E-8FE1-6AAE4D1D98F6}" dt="2026-09-10T22:09:10.139" v="527" actId="20577"/>
          <ac:spMkLst>
            <pc:docMk/>
            <pc:sldMk cId="0" sldId="257"/>
            <ac:spMk id="7" creationId="{00000000-0000-0000-0000-000000000000}"/>
          </ac:spMkLst>
        </pc:spChg>
        <pc:spChg chg="mod">
          <ac:chgData name="Dawn Ault" userId="75a83c614b98ba8d" providerId="LiveId" clId="{E9B45945-52E3-464E-8FE1-6AAE4D1D98F6}" dt="2026-09-10T20:18:40.847" v="6" actId="20577"/>
          <ac:spMkLst>
            <pc:docMk/>
            <pc:sldMk cId="0" sldId="257"/>
            <ac:spMk id="10" creationId="{00000000-0000-0000-0000-000000000000}"/>
          </ac:spMkLst>
        </pc:spChg>
      </pc:sldChg>
      <pc:sldChg chg="modSp mod">
        <pc:chgData name="Dawn Ault" userId="75a83c614b98ba8d" providerId="LiveId" clId="{E9B45945-52E3-464E-8FE1-6AAE4D1D98F6}" dt="2026-09-10T20:18:46.928" v="9" actId="20577"/>
        <pc:sldMkLst>
          <pc:docMk/>
          <pc:sldMk cId="0" sldId="258"/>
        </pc:sldMkLst>
        <pc:spChg chg="mod">
          <ac:chgData name="Dawn Ault" userId="75a83c614b98ba8d" providerId="LiveId" clId="{E9B45945-52E3-464E-8FE1-6AAE4D1D98F6}" dt="2026-09-10T20:18:46.928" v="9" actId="20577"/>
          <ac:spMkLst>
            <pc:docMk/>
            <pc:sldMk cId="0" sldId="258"/>
            <ac:spMk id="11" creationId="{00000000-0000-0000-0000-000000000000}"/>
          </ac:spMkLst>
        </pc:spChg>
      </pc:sldChg>
      <pc:sldChg chg="modSp mod">
        <pc:chgData name="Dawn Ault" userId="75a83c614b98ba8d" providerId="LiveId" clId="{E9B45945-52E3-464E-8FE1-6AAE4D1D98F6}" dt="2026-09-10T20:18:58.248" v="13" actId="20577"/>
        <pc:sldMkLst>
          <pc:docMk/>
          <pc:sldMk cId="0" sldId="259"/>
        </pc:sldMkLst>
        <pc:spChg chg="mod">
          <ac:chgData name="Dawn Ault" userId="75a83c614b98ba8d" providerId="LiveId" clId="{E9B45945-52E3-464E-8FE1-6AAE4D1D98F6}" dt="2026-09-10T20:18:58.248" v="13" actId="20577"/>
          <ac:spMkLst>
            <pc:docMk/>
            <pc:sldMk cId="0" sldId="259"/>
            <ac:spMk id="11" creationId="{00000000-0000-0000-0000-000000000000}"/>
          </ac:spMkLst>
        </pc:spChg>
      </pc:sldChg>
      <pc:sldChg chg="modSp mod">
        <pc:chgData name="Dawn Ault" userId="75a83c614b98ba8d" providerId="LiveId" clId="{E9B45945-52E3-464E-8FE1-6AAE4D1D98F6}" dt="2026-09-10T20:19:10.681" v="17" actId="20577"/>
        <pc:sldMkLst>
          <pc:docMk/>
          <pc:sldMk cId="0" sldId="260"/>
        </pc:sldMkLst>
        <pc:spChg chg="mod">
          <ac:chgData name="Dawn Ault" userId="75a83c614b98ba8d" providerId="LiveId" clId="{E9B45945-52E3-464E-8FE1-6AAE4D1D98F6}" dt="2026-09-10T20:19:10.681" v="17" actId="20577"/>
          <ac:spMkLst>
            <pc:docMk/>
            <pc:sldMk cId="0" sldId="260"/>
            <ac:spMk id="11" creationId="{00000000-0000-0000-0000-000000000000}"/>
          </ac:spMkLst>
        </pc:spChg>
      </pc:sldChg>
      <pc:sldChg chg="modSp mod">
        <pc:chgData name="Dawn Ault" userId="75a83c614b98ba8d" providerId="LiveId" clId="{E9B45945-52E3-464E-8FE1-6AAE4D1D98F6}" dt="2026-09-10T20:19:21.256" v="21" actId="20577"/>
        <pc:sldMkLst>
          <pc:docMk/>
          <pc:sldMk cId="0" sldId="261"/>
        </pc:sldMkLst>
        <pc:spChg chg="mod">
          <ac:chgData name="Dawn Ault" userId="75a83c614b98ba8d" providerId="LiveId" clId="{E9B45945-52E3-464E-8FE1-6AAE4D1D98F6}" dt="2026-09-10T20:19:21.256" v="21" actId="20577"/>
          <ac:spMkLst>
            <pc:docMk/>
            <pc:sldMk cId="0" sldId="261"/>
            <ac:spMk id="11" creationId="{00000000-0000-0000-0000-000000000000}"/>
          </ac:spMkLst>
        </pc:spChg>
      </pc:sldChg>
      <pc:sldChg chg="modSp mod">
        <pc:chgData name="Dawn Ault" userId="75a83c614b98ba8d" providerId="LiveId" clId="{E9B45945-52E3-464E-8FE1-6AAE4D1D98F6}" dt="2026-09-10T20:19:30.833" v="24" actId="20577"/>
        <pc:sldMkLst>
          <pc:docMk/>
          <pc:sldMk cId="0" sldId="262"/>
        </pc:sldMkLst>
        <pc:spChg chg="mod">
          <ac:chgData name="Dawn Ault" userId="75a83c614b98ba8d" providerId="LiveId" clId="{E9B45945-52E3-464E-8FE1-6AAE4D1D98F6}" dt="2026-09-10T20:19:30.833" v="24" actId="20577"/>
          <ac:spMkLst>
            <pc:docMk/>
            <pc:sldMk cId="0" sldId="262"/>
            <ac:spMk id="11" creationId="{00000000-0000-0000-0000-000000000000}"/>
          </ac:spMkLst>
        </pc:spChg>
      </pc:sldChg>
      <pc:sldChg chg="modSp mod">
        <pc:chgData name="Dawn Ault" userId="75a83c614b98ba8d" providerId="LiveId" clId="{E9B45945-52E3-464E-8FE1-6AAE4D1D98F6}" dt="2026-09-10T20:19:36.701" v="27" actId="20577"/>
        <pc:sldMkLst>
          <pc:docMk/>
          <pc:sldMk cId="0" sldId="263"/>
        </pc:sldMkLst>
        <pc:spChg chg="mod">
          <ac:chgData name="Dawn Ault" userId="75a83c614b98ba8d" providerId="LiveId" clId="{E9B45945-52E3-464E-8FE1-6AAE4D1D98F6}" dt="2026-09-10T20:19:36.701" v="27" actId="20577"/>
          <ac:spMkLst>
            <pc:docMk/>
            <pc:sldMk cId="0" sldId="263"/>
            <ac:spMk id="11" creationId="{00000000-0000-0000-0000-000000000000}"/>
          </ac:spMkLst>
        </pc:spChg>
      </pc:sldChg>
      <pc:sldChg chg="modSp mod">
        <pc:chgData name="Dawn Ault" userId="75a83c614b98ba8d" providerId="LiveId" clId="{E9B45945-52E3-464E-8FE1-6AAE4D1D98F6}" dt="2026-09-10T20:19:44.243" v="29" actId="20577"/>
        <pc:sldMkLst>
          <pc:docMk/>
          <pc:sldMk cId="0" sldId="264"/>
        </pc:sldMkLst>
        <pc:spChg chg="mod">
          <ac:chgData name="Dawn Ault" userId="75a83c614b98ba8d" providerId="LiveId" clId="{E9B45945-52E3-464E-8FE1-6AAE4D1D98F6}" dt="2026-09-10T20:19:44.243" v="29" actId="20577"/>
          <ac:spMkLst>
            <pc:docMk/>
            <pc:sldMk cId="0" sldId="264"/>
            <ac:spMk id="11" creationId="{00000000-0000-0000-0000-000000000000}"/>
          </ac:spMkLst>
        </pc:spChg>
      </pc:sldChg>
      <pc:sldChg chg="modSp mod">
        <pc:chgData name="Dawn Ault" userId="75a83c614b98ba8d" providerId="LiveId" clId="{E9B45945-52E3-464E-8FE1-6AAE4D1D98F6}" dt="2026-09-10T20:19:48.998" v="31" actId="20577"/>
        <pc:sldMkLst>
          <pc:docMk/>
          <pc:sldMk cId="0" sldId="265"/>
        </pc:sldMkLst>
        <pc:spChg chg="mod">
          <ac:chgData name="Dawn Ault" userId="75a83c614b98ba8d" providerId="LiveId" clId="{E9B45945-52E3-464E-8FE1-6AAE4D1D98F6}" dt="2026-09-10T20:19:48.998" v="31" actId="20577"/>
          <ac:spMkLst>
            <pc:docMk/>
            <pc:sldMk cId="0" sldId="265"/>
            <ac:spMk id="11" creationId="{00000000-0000-0000-0000-000000000000}"/>
          </ac:spMkLst>
        </pc:spChg>
      </pc:sldChg>
      <pc:sldChg chg="modSp mod">
        <pc:chgData name="Dawn Ault" userId="75a83c614b98ba8d" providerId="LiveId" clId="{E9B45945-52E3-464E-8FE1-6AAE4D1D98F6}" dt="2026-09-10T20:19:54.015" v="34" actId="20577"/>
        <pc:sldMkLst>
          <pc:docMk/>
          <pc:sldMk cId="0" sldId="266"/>
        </pc:sldMkLst>
        <pc:spChg chg="mod">
          <ac:chgData name="Dawn Ault" userId="75a83c614b98ba8d" providerId="LiveId" clId="{E9B45945-52E3-464E-8FE1-6AAE4D1D98F6}" dt="2026-09-10T20:19:54.015" v="34" actId="20577"/>
          <ac:spMkLst>
            <pc:docMk/>
            <pc:sldMk cId="0" sldId="266"/>
            <ac:spMk id="11" creationId="{00000000-0000-0000-0000-000000000000}"/>
          </ac:spMkLst>
        </pc:spChg>
      </pc:sldChg>
      <pc:sldChg chg="modSp mod">
        <pc:chgData name="Dawn Ault" userId="75a83c614b98ba8d" providerId="LiveId" clId="{E9B45945-52E3-464E-8FE1-6AAE4D1D98F6}" dt="2026-09-10T20:19:59.776" v="37" actId="20577"/>
        <pc:sldMkLst>
          <pc:docMk/>
          <pc:sldMk cId="0" sldId="267"/>
        </pc:sldMkLst>
        <pc:spChg chg="mod">
          <ac:chgData name="Dawn Ault" userId="75a83c614b98ba8d" providerId="LiveId" clId="{E9B45945-52E3-464E-8FE1-6AAE4D1D98F6}" dt="2026-09-10T20:19:59.776" v="37" actId="20577"/>
          <ac:spMkLst>
            <pc:docMk/>
            <pc:sldMk cId="0" sldId="267"/>
            <ac:spMk id="11" creationId="{00000000-0000-0000-0000-000000000000}"/>
          </ac:spMkLst>
        </pc:spChg>
      </pc:sldChg>
      <pc:sldChg chg="modSp mod">
        <pc:chgData name="Dawn Ault" userId="75a83c614b98ba8d" providerId="LiveId" clId="{E9B45945-52E3-464E-8FE1-6AAE4D1D98F6}" dt="2026-09-10T20:20:06.289" v="40" actId="20577"/>
        <pc:sldMkLst>
          <pc:docMk/>
          <pc:sldMk cId="0" sldId="268"/>
        </pc:sldMkLst>
        <pc:spChg chg="mod">
          <ac:chgData name="Dawn Ault" userId="75a83c614b98ba8d" providerId="LiveId" clId="{E9B45945-52E3-464E-8FE1-6AAE4D1D98F6}" dt="2026-09-10T20:20:06.289" v="40" actId="20577"/>
          <ac:spMkLst>
            <pc:docMk/>
            <pc:sldMk cId="0" sldId="268"/>
            <ac:spMk id="11" creationId="{00000000-0000-0000-0000-000000000000}"/>
          </ac:spMkLst>
        </pc:spChg>
      </pc:sldChg>
      <pc:sldChg chg="modSp mod">
        <pc:chgData name="Dawn Ault" userId="75a83c614b98ba8d" providerId="LiveId" clId="{E9B45945-52E3-464E-8FE1-6AAE4D1D98F6}" dt="2026-09-10T20:20:11.722" v="43" actId="20577"/>
        <pc:sldMkLst>
          <pc:docMk/>
          <pc:sldMk cId="0" sldId="269"/>
        </pc:sldMkLst>
        <pc:spChg chg="mod">
          <ac:chgData name="Dawn Ault" userId="75a83c614b98ba8d" providerId="LiveId" clId="{E9B45945-52E3-464E-8FE1-6AAE4D1D98F6}" dt="2026-09-10T20:20:11.722" v="43" actId="20577"/>
          <ac:spMkLst>
            <pc:docMk/>
            <pc:sldMk cId="0" sldId="269"/>
            <ac:spMk id="11" creationId="{00000000-0000-0000-0000-000000000000}"/>
          </ac:spMkLst>
        </pc:spChg>
      </pc:sldChg>
      <pc:sldChg chg="modSp mod">
        <pc:chgData name="Dawn Ault" userId="75a83c614b98ba8d" providerId="LiveId" clId="{E9B45945-52E3-464E-8FE1-6AAE4D1D98F6}" dt="2026-09-10T20:20:17.584" v="46" actId="20577"/>
        <pc:sldMkLst>
          <pc:docMk/>
          <pc:sldMk cId="0" sldId="270"/>
        </pc:sldMkLst>
        <pc:spChg chg="mod">
          <ac:chgData name="Dawn Ault" userId="75a83c614b98ba8d" providerId="LiveId" clId="{E9B45945-52E3-464E-8FE1-6AAE4D1D98F6}" dt="2026-09-10T20:20:17.584" v="46" actId="20577"/>
          <ac:spMkLst>
            <pc:docMk/>
            <pc:sldMk cId="0" sldId="270"/>
            <ac:spMk id="11" creationId="{00000000-0000-0000-0000-000000000000}"/>
          </ac:spMkLst>
        </pc:spChg>
      </pc:sldChg>
      <pc:sldChg chg="modSp mod">
        <pc:chgData name="Dawn Ault" userId="75a83c614b98ba8d" providerId="LiveId" clId="{E9B45945-52E3-464E-8FE1-6AAE4D1D98F6}" dt="2026-09-10T20:20:24.826" v="50" actId="20577"/>
        <pc:sldMkLst>
          <pc:docMk/>
          <pc:sldMk cId="0" sldId="271"/>
        </pc:sldMkLst>
        <pc:spChg chg="mod">
          <ac:chgData name="Dawn Ault" userId="75a83c614b98ba8d" providerId="LiveId" clId="{E9B45945-52E3-464E-8FE1-6AAE4D1D98F6}" dt="2026-09-10T20:20:24.826" v="50" actId="20577"/>
          <ac:spMkLst>
            <pc:docMk/>
            <pc:sldMk cId="0" sldId="271"/>
            <ac:spMk id="11" creationId="{00000000-0000-0000-0000-000000000000}"/>
          </ac:spMkLst>
        </pc:spChg>
      </pc:sldChg>
      <pc:sldChg chg="modSp mod">
        <pc:chgData name="Dawn Ault" userId="75a83c614b98ba8d" providerId="LiveId" clId="{E9B45945-52E3-464E-8FE1-6AAE4D1D98F6}" dt="2026-09-10T20:20:31.645" v="53" actId="20577"/>
        <pc:sldMkLst>
          <pc:docMk/>
          <pc:sldMk cId="0" sldId="272"/>
        </pc:sldMkLst>
        <pc:spChg chg="mod">
          <ac:chgData name="Dawn Ault" userId="75a83c614b98ba8d" providerId="LiveId" clId="{E9B45945-52E3-464E-8FE1-6AAE4D1D98F6}" dt="2026-09-10T20:20:31.645" v="53" actId="20577"/>
          <ac:spMkLst>
            <pc:docMk/>
            <pc:sldMk cId="0" sldId="272"/>
            <ac:spMk id="11" creationId="{00000000-0000-0000-0000-000000000000}"/>
          </ac:spMkLst>
        </pc:spChg>
      </pc:sldChg>
      <pc:sldChg chg="modSp mod">
        <pc:chgData name="Dawn Ault" userId="75a83c614b98ba8d" providerId="LiveId" clId="{E9B45945-52E3-464E-8FE1-6AAE4D1D98F6}" dt="2026-09-14T01:12:45.749" v="549" actId="1076"/>
        <pc:sldMkLst>
          <pc:docMk/>
          <pc:sldMk cId="0" sldId="274"/>
        </pc:sldMkLst>
        <pc:spChg chg="mod">
          <ac:chgData name="Dawn Ault" userId="75a83c614b98ba8d" providerId="LiveId" clId="{E9B45945-52E3-464E-8FE1-6AAE4D1D98F6}" dt="2026-09-10T21:59:14.063" v="512" actId="20577"/>
          <ac:spMkLst>
            <pc:docMk/>
            <pc:sldMk cId="0" sldId="274"/>
            <ac:spMk id="7" creationId="{00000000-0000-0000-0000-000000000000}"/>
          </ac:spMkLst>
        </pc:spChg>
        <pc:spChg chg="mod">
          <ac:chgData name="Dawn Ault" userId="75a83c614b98ba8d" providerId="LiveId" clId="{E9B45945-52E3-464E-8FE1-6AAE4D1D98F6}" dt="2026-09-14T01:12:45.749" v="549" actId="1076"/>
          <ac:spMkLst>
            <pc:docMk/>
            <pc:sldMk cId="0" sldId="274"/>
            <ac:spMk id="10" creationId="{00000000-0000-0000-0000-000000000000}"/>
          </ac:spMkLst>
        </pc:spChg>
      </pc:sldChg>
      <pc:sldChg chg="modSp add mod">
        <pc:chgData name="Dawn Ault" userId="75a83c614b98ba8d" providerId="LiveId" clId="{E9B45945-52E3-464E-8FE1-6AAE4D1D98F6}" dt="2026-09-10T22:09:53.048" v="548" actId="113"/>
        <pc:sldMkLst>
          <pc:docMk/>
          <pc:sldMk cId="2408995609" sldId="275"/>
        </pc:sldMkLst>
        <pc:spChg chg="mod">
          <ac:chgData name="Dawn Ault" userId="75a83c614b98ba8d" providerId="LiveId" clId="{E9B45945-52E3-464E-8FE1-6AAE4D1D98F6}" dt="2026-09-10T22:09:27.249" v="546" actId="20577"/>
          <ac:spMkLst>
            <pc:docMk/>
            <pc:sldMk cId="2408995609" sldId="275"/>
            <ac:spMk id="7" creationId="{F558222A-6D3C-E9BB-B642-476575025990}"/>
          </ac:spMkLst>
        </pc:spChg>
        <pc:spChg chg="mod">
          <ac:chgData name="Dawn Ault" userId="75a83c614b98ba8d" providerId="LiveId" clId="{E9B45945-52E3-464E-8FE1-6AAE4D1D98F6}" dt="2026-09-10T22:09:53.048" v="548" actId="113"/>
          <ac:spMkLst>
            <pc:docMk/>
            <pc:sldMk cId="2408995609" sldId="275"/>
            <ac:spMk id="10" creationId="{55D30998-5A35-D2A1-31DE-464A272CFFF7}"/>
          </ac:spMkLst>
        </pc:spChg>
      </pc:sldChg>
      <pc:sldChg chg="modSp add mod">
        <pc:chgData name="Dawn Ault" userId="75a83c614b98ba8d" providerId="LiveId" clId="{E9B45945-52E3-464E-8FE1-6AAE4D1D98F6}" dt="2026-09-10T21:55:01.643" v="445" actId="20577"/>
        <pc:sldMkLst>
          <pc:docMk/>
          <pc:sldMk cId="0" sldId="276"/>
        </pc:sldMkLst>
        <pc:spChg chg="mod">
          <ac:chgData name="Dawn Ault" userId="75a83c614b98ba8d" providerId="LiveId" clId="{E9B45945-52E3-464E-8FE1-6AAE4D1D98F6}" dt="2026-09-10T21:55:01.643" v="445" actId="20577"/>
          <ac:spMkLst>
            <pc:docMk/>
            <pc:sldMk cId="0" sldId="276"/>
            <ac:spMk id="10" creationId="{00000000-0000-0000-0000-000000000000}"/>
          </ac:spMkLst>
        </pc:spChg>
      </pc:sldChg>
      <pc:sldChg chg="modSp add mod">
        <pc:chgData name="Dawn Ault" userId="75a83c614b98ba8d" providerId="LiveId" clId="{E9B45945-52E3-464E-8FE1-6AAE4D1D98F6}" dt="2026-09-10T21:58:36.057" v="468" actId="20577"/>
        <pc:sldMkLst>
          <pc:docMk/>
          <pc:sldMk cId="251207535" sldId="277"/>
        </pc:sldMkLst>
        <pc:spChg chg="mod">
          <ac:chgData name="Dawn Ault" userId="75a83c614b98ba8d" providerId="LiveId" clId="{E9B45945-52E3-464E-8FE1-6AAE4D1D98F6}" dt="2026-09-10T21:58:36.057" v="468" actId="20577"/>
          <ac:spMkLst>
            <pc:docMk/>
            <pc:sldMk cId="251207535" sldId="277"/>
            <ac:spMk id="10" creationId="{00000000-0000-0000-0000-000000000000}"/>
          </ac:spMkLst>
        </pc:spChg>
      </pc:sldChg>
      <pc:sldChg chg="modSp add mod">
        <pc:chgData name="Dawn Ault" userId="75a83c614b98ba8d" providerId="LiveId" clId="{E9B45945-52E3-464E-8FE1-6AAE4D1D98F6}" dt="2026-09-10T21:56:56.194" v="449" actId="20577"/>
        <pc:sldMkLst>
          <pc:docMk/>
          <pc:sldMk cId="0" sldId="278"/>
        </pc:sldMkLst>
        <pc:spChg chg="mod">
          <ac:chgData name="Dawn Ault" userId="75a83c614b98ba8d" providerId="LiveId" clId="{E9B45945-52E3-464E-8FE1-6AAE4D1D98F6}" dt="2026-09-10T21:56:56.194" v="449" actId="20577"/>
          <ac:spMkLst>
            <pc:docMk/>
            <pc:sldMk cId="0" sldId="278"/>
            <ac:spMk id="10" creationId="{00000000-0000-0000-0000-000000000000}"/>
          </ac:spMkLst>
        </pc:spChg>
      </pc:sldChg>
      <pc:sldChg chg="modSp add mod">
        <pc:chgData name="Dawn Ault" userId="75a83c614b98ba8d" providerId="LiveId" clId="{E9B45945-52E3-464E-8FE1-6AAE4D1D98F6}" dt="2026-09-10T21:57:30.010" v="452" actId="20577"/>
        <pc:sldMkLst>
          <pc:docMk/>
          <pc:sldMk cId="0" sldId="279"/>
        </pc:sldMkLst>
        <pc:spChg chg="mod">
          <ac:chgData name="Dawn Ault" userId="75a83c614b98ba8d" providerId="LiveId" clId="{E9B45945-52E3-464E-8FE1-6AAE4D1D98F6}" dt="2026-09-10T21:57:30.010" v="452" actId="20577"/>
          <ac:spMkLst>
            <pc:docMk/>
            <pc:sldMk cId="0" sldId="279"/>
            <ac:spMk id="10" creationId="{00000000-0000-0000-0000-000000000000}"/>
          </ac:spMkLst>
        </pc:spChg>
      </pc:sldChg>
      <pc:sldChg chg="modSp add mod">
        <pc:chgData name="Dawn Ault" userId="75a83c614b98ba8d" providerId="LiveId" clId="{E9B45945-52E3-464E-8FE1-6AAE4D1D98F6}" dt="2026-09-10T21:57:35.625" v="455" actId="20577"/>
        <pc:sldMkLst>
          <pc:docMk/>
          <pc:sldMk cId="0" sldId="280"/>
        </pc:sldMkLst>
        <pc:spChg chg="mod">
          <ac:chgData name="Dawn Ault" userId="75a83c614b98ba8d" providerId="LiveId" clId="{E9B45945-52E3-464E-8FE1-6AAE4D1D98F6}" dt="2026-09-10T21:57:35.625" v="455" actId="20577"/>
          <ac:spMkLst>
            <pc:docMk/>
            <pc:sldMk cId="0" sldId="280"/>
            <ac:spMk id="10" creationId="{00000000-0000-0000-0000-000000000000}"/>
          </ac:spMkLst>
        </pc:spChg>
      </pc:sldChg>
      <pc:sldChg chg="add">
        <pc:chgData name="Dawn Ault" userId="75a83c614b98ba8d" providerId="LiveId" clId="{E9B45945-52E3-464E-8FE1-6AAE4D1D98F6}" dt="2026-09-10T21:54:07.769" v="440"/>
        <pc:sldMkLst>
          <pc:docMk/>
          <pc:sldMk cId="0" sldId="281"/>
        </pc:sldMkLst>
      </pc:sldChg>
      <pc:sldChg chg="modSp add mod">
        <pc:chgData name="Dawn Ault" userId="75a83c614b98ba8d" providerId="LiveId" clId="{E9B45945-52E3-464E-8FE1-6AAE4D1D98F6}" dt="2026-09-10T21:57:46.774" v="457" actId="20577"/>
        <pc:sldMkLst>
          <pc:docMk/>
          <pc:sldMk cId="0" sldId="282"/>
        </pc:sldMkLst>
        <pc:spChg chg="mod">
          <ac:chgData name="Dawn Ault" userId="75a83c614b98ba8d" providerId="LiveId" clId="{E9B45945-52E3-464E-8FE1-6AAE4D1D98F6}" dt="2026-09-10T21:57:46.774" v="457" actId="20577"/>
          <ac:spMkLst>
            <pc:docMk/>
            <pc:sldMk cId="0" sldId="282"/>
            <ac:spMk id="10" creationId="{00000000-0000-0000-0000-000000000000}"/>
          </ac:spMkLst>
        </pc:spChg>
      </pc:sldChg>
      <pc:sldChg chg="modSp add mod">
        <pc:chgData name="Dawn Ault" userId="75a83c614b98ba8d" providerId="LiveId" clId="{E9B45945-52E3-464E-8FE1-6AAE4D1D98F6}" dt="2026-09-10T21:57:55.141" v="461" actId="20577"/>
        <pc:sldMkLst>
          <pc:docMk/>
          <pc:sldMk cId="0" sldId="283"/>
        </pc:sldMkLst>
        <pc:spChg chg="mod">
          <ac:chgData name="Dawn Ault" userId="75a83c614b98ba8d" providerId="LiveId" clId="{E9B45945-52E3-464E-8FE1-6AAE4D1D98F6}" dt="2026-09-10T21:57:55.141" v="461" actId="20577"/>
          <ac:spMkLst>
            <pc:docMk/>
            <pc:sldMk cId="0" sldId="283"/>
            <ac:spMk id="10" creationId="{00000000-0000-0000-0000-000000000000}"/>
          </ac:spMkLst>
        </pc:spChg>
      </pc:sldChg>
      <pc:sldChg chg="modSp add mod">
        <pc:chgData name="Dawn Ault" userId="75a83c614b98ba8d" providerId="LiveId" clId="{E9B45945-52E3-464E-8FE1-6AAE4D1D98F6}" dt="2026-09-10T22:00:36.262" v="519" actId="20577"/>
        <pc:sldMkLst>
          <pc:docMk/>
          <pc:sldMk cId="0" sldId="284"/>
        </pc:sldMkLst>
        <pc:spChg chg="mod">
          <ac:chgData name="Dawn Ault" userId="75a83c614b98ba8d" providerId="LiveId" clId="{E9B45945-52E3-464E-8FE1-6AAE4D1D98F6}" dt="2026-09-10T22:00:36.262" v="519" actId="20577"/>
          <ac:spMkLst>
            <pc:docMk/>
            <pc:sldMk cId="0" sldId="284"/>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CB3C7CB7-E0D2-469E-85F0-39A2F3C9ADC1}" type="datetimeFigureOut">
              <a:rPr lang="en-US" smtClean="0"/>
              <a:t>9/13/2026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7C1F145-EADA-4860-A16D-20FA91E2F8E3}" type="slidenum">
              <a:rPr lang="en-US" smtClean="0"/>
              <a:t>‹#›</a:t>
            </a:fld>
            <a:endParaRPr lang="en-US"/>
          </a:p>
        </p:txBody>
      </p:sp>
    </p:spTree>
    <p:extLst>
      <p:ext uri="{BB962C8B-B14F-4D97-AF65-F5344CB8AC3E}">
        <p14:creationId xmlns:p14="http://schemas.microsoft.com/office/powerpoint/2010/main" val="515506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C1F145-EADA-4860-A16D-20FA91E2F8E3}" type="slidenum">
              <a:rPr lang="en-US" smtClean="0"/>
              <a:t>24</a:t>
            </a:fld>
            <a:endParaRPr lang="en-US"/>
          </a:p>
        </p:txBody>
      </p:sp>
    </p:spTree>
    <p:extLst>
      <p:ext uri="{BB962C8B-B14F-4D97-AF65-F5344CB8AC3E}">
        <p14:creationId xmlns:p14="http://schemas.microsoft.com/office/powerpoint/2010/main" val="3544043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federalregister.gov/documents/2026/08/07/2026-16134/reducing-federal-burden-for-head-start-programs" TargetMode="Externa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linktr.ee/headstartnprm" TargetMode="External"/><Relationship Id="rId4" Type="http://schemas.openxmlformats.org/officeDocument/2006/relationships/hyperlink" Target="https://docs.google.com/document/d/1BnKPdYNg78QTRDSVHZaQOvrJa-huaFT8/ed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logo.png"/>
          <p:cNvPicPr>
            <a:picLocks noChangeAspect="1"/>
          </p:cNvPicPr>
          <p:nvPr/>
        </p:nvPicPr>
        <p:blipFill>
          <a:blip r:embed="rId2"/>
          <a:stretch>
            <a:fillRect/>
          </a:stretch>
        </p:blipFill>
        <p:spPr>
          <a:xfrm>
            <a:off x="3063240" y="502920"/>
            <a:ext cx="6080760" cy="2852702"/>
          </a:xfrm>
          <a:prstGeom prst="rect">
            <a:avLst/>
          </a:prstGeom>
        </p:spPr>
      </p:pic>
      <p:sp>
        <p:nvSpPr>
          <p:cNvPr id="8" name="TextBox 7"/>
          <p:cNvSpPr txBox="1"/>
          <p:nvPr/>
        </p:nvSpPr>
        <p:spPr>
          <a:xfrm>
            <a:off x="2418790" y="2880360"/>
            <a:ext cx="7351371" cy="1200329"/>
          </a:xfrm>
          <a:prstGeom prst="rect">
            <a:avLst/>
          </a:prstGeom>
          <a:noFill/>
        </p:spPr>
        <p:txBody>
          <a:bodyPr wrap="none">
            <a:spAutoFit/>
          </a:bodyPr>
          <a:lstStyle/>
          <a:p>
            <a:pPr algn="ctr">
              <a:defRPr sz="3600" b="1">
                <a:solidFill>
                  <a:srgbClr val="1F607E"/>
                </a:solidFill>
                <a:latin typeface="Aptos Display"/>
              </a:defRPr>
            </a:pPr>
            <a:endParaRPr lang="en-US" dirty="0"/>
          </a:p>
          <a:p>
            <a:pPr algn="ctr">
              <a:defRPr sz="3600" b="1">
                <a:solidFill>
                  <a:srgbClr val="1F607E"/>
                </a:solidFill>
                <a:latin typeface="Aptos Display"/>
              </a:defRPr>
            </a:pPr>
            <a:r>
              <a:rPr dirty="0"/>
              <a:t>Head Start NPRM: 15 Key Takeaways</a:t>
            </a:r>
          </a:p>
        </p:txBody>
      </p:sp>
      <p:sp>
        <p:nvSpPr>
          <p:cNvPr id="9" name="TextBox 8"/>
          <p:cNvSpPr txBox="1"/>
          <p:nvPr/>
        </p:nvSpPr>
        <p:spPr>
          <a:xfrm>
            <a:off x="4420723" y="4468791"/>
            <a:ext cx="3365793" cy="338554"/>
          </a:xfrm>
          <a:prstGeom prst="rect">
            <a:avLst/>
          </a:prstGeom>
          <a:noFill/>
        </p:spPr>
        <p:txBody>
          <a:bodyPr wrap="none">
            <a:spAutoFit/>
          </a:bodyPr>
          <a:lstStyle/>
          <a:p>
            <a:pPr algn="ctr">
              <a:defRPr sz="1600">
                <a:solidFill>
                  <a:srgbClr val="696969"/>
                </a:solidFill>
              </a:defRPr>
            </a:pPr>
            <a:r>
              <a:rPr dirty="0"/>
              <a:t>Public comments due October 6, 2026</a:t>
            </a:r>
          </a:p>
        </p:txBody>
      </p:sp>
      <p:sp>
        <p:nvSpPr>
          <p:cNvPr id="10" name="Rounded Rectangle 9"/>
          <p:cNvSpPr/>
          <p:nvPr/>
        </p:nvSpPr>
        <p:spPr>
          <a:xfrm>
            <a:off x="1965960" y="4983480"/>
            <a:ext cx="8257031" cy="685800"/>
          </a:xfrm>
          <a:prstGeom prst="roundRect">
            <a:avLst/>
          </a:prstGeom>
          <a:solidFill>
            <a:srgbClr val="F6F7F7"/>
          </a:solidFill>
          <a:ln>
            <a:solidFill>
              <a:srgbClr val="5CAEB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464646"/>
                </a:solidFill>
              </a:defRPr>
            </a:pPr>
            <a:r>
              <a:t>This is a proposal. Current Head Start Program Performance Standards remain in effect.</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5685467" cy="477054"/>
          </a:xfrm>
          <a:prstGeom prst="rect">
            <a:avLst/>
          </a:prstGeom>
          <a:noFill/>
        </p:spPr>
        <p:txBody>
          <a:bodyPr wrap="none">
            <a:spAutoFit/>
          </a:bodyPr>
          <a:lstStyle/>
          <a:p>
            <a:pPr>
              <a:defRPr sz="2500" b="1">
                <a:solidFill>
                  <a:srgbClr val="464646"/>
                </a:solidFill>
                <a:latin typeface="Aptos Display"/>
              </a:defRPr>
            </a:pPr>
            <a:r>
              <a:rPr dirty="0"/>
              <a:t>What </a:t>
            </a:r>
            <a:r>
              <a:rPr lang="en-US" dirty="0"/>
              <a:t>We</a:t>
            </a:r>
            <a:r>
              <a:rPr dirty="0"/>
              <a:t> Need to Know Before We Begin</a:t>
            </a:r>
          </a:p>
        </p:txBody>
      </p:sp>
      <p:pic>
        <p:nvPicPr>
          <p:cNvPr id="8" name="Picture 7" descr="logo.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4204292"/>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The proposal represents the largest overhaul of the Head Start Program Performance Standards in the program’s history.</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It is not final. HHS must review and respond to public comments before issuing a final rule and effective date.</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Programs should not change operations or budgets based on the proposal at this time.</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The following slides present 15 key takeaways, one issue at a time.</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172DC-5962-CE98-634C-0CB8CD28B83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EBC23CA-6062-02F3-8442-44144F5D3F72}"/>
              </a:ext>
            </a:extLst>
          </p:cNvPr>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08C9E031-71AF-AE52-288B-75344C7B3C11}"/>
              </a:ext>
            </a:extLst>
          </p:cNvPr>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0A8C6A63-3203-57FB-39E7-E0F7ED0DE61C}"/>
              </a:ext>
            </a:extLst>
          </p:cNvPr>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F6AC3EA4-5E7A-283B-4CD7-0E1828E8441B}"/>
              </a:ext>
            </a:extLst>
          </p:cNvPr>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3D394045-F007-8BB0-C108-3984C1C8F941}"/>
              </a:ext>
            </a:extLst>
          </p:cNvPr>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F558222A-6D3C-E9BB-B642-476575025990}"/>
              </a:ext>
            </a:extLst>
          </p:cNvPr>
          <p:cNvSpPr txBox="1"/>
          <p:nvPr/>
        </p:nvSpPr>
        <p:spPr>
          <a:xfrm>
            <a:off x="502920" y="320040"/>
            <a:ext cx="7827527" cy="477054"/>
          </a:xfrm>
          <a:prstGeom prst="rect">
            <a:avLst/>
          </a:prstGeom>
          <a:noFill/>
        </p:spPr>
        <p:txBody>
          <a:bodyPr wrap="none">
            <a:spAutoFit/>
          </a:bodyPr>
          <a:lstStyle/>
          <a:p>
            <a:pPr>
              <a:defRPr sz="2500" b="1">
                <a:solidFill>
                  <a:srgbClr val="464646"/>
                </a:solidFill>
                <a:latin typeface="Aptos Display"/>
              </a:defRPr>
            </a:pPr>
            <a:r>
              <a:rPr dirty="0"/>
              <a:t>Virginia </a:t>
            </a:r>
            <a:r>
              <a:rPr lang="en-US" dirty="0"/>
              <a:t>Head Start Programs</a:t>
            </a:r>
            <a:r>
              <a:rPr dirty="0"/>
              <a:t>: </a:t>
            </a:r>
            <a:r>
              <a:rPr lang="en-US" dirty="0"/>
              <a:t>We Need to Ask Ourselves</a:t>
            </a:r>
            <a:endParaRPr dirty="0"/>
          </a:p>
        </p:txBody>
      </p:sp>
      <p:pic>
        <p:nvPicPr>
          <p:cNvPr id="8" name="Picture 7" descr="logo.png">
            <a:extLst>
              <a:ext uri="{FF2B5EF4-FFF2-40B4-BE49-F238E27FC236}">
                <a16:creationId xmlns:a16="http://schemas.microsoft.com/office/drawing/2014/main" id="{1E3D92EF-E0DD-0A57-E840-3303F8549763}"/>
              </a:ext>
            </a:extLst>
          </p:cNvPr>
          <p:cNvPicPr>
            <a:picLocks noChangeAspect="1"/>
          </p:cNvPicPr>
          <p:nvPr/>
        </p:nvPicPr>
        <p:blipFill>
          <a:blip r:embed="rId2"/>
          <a:stretch>
            <a:fillRect/>
          </a:stretch>
        </p:blipFill>
        <p:spPr>
          <a:xfrm>
            <a:off x="9857232" y="219456"/>
            <a:ext cx="1874519" cy="879404"/>
          </a:xfrm>
          <a:prstGeom prst="rect">
            <a:avLst/>
          </a:prstGeom>
        </p:spPr>
      </p:pic>
      <p:sp>
        <p:nvSpPr>
          <p:cNvPr id="9" name="Rectangle 8">
            <a:extLst>
              <a:ext uri="{FF2B5EF4-FFF2-40B4-BE49-F238E27FC236}">
                <a16:creationId xmlns:a16="http://schemas.microsoft.com/office/drawing/2014/main" id="{34FDA1DE-7C3E-9B3B-3FA8-A3709CFCE97E}"/>
              </a:ext>
            </a:extLst>
          </p:cNvPr>
          <p:cNvSpPr/>
          <p:nvPr/>
        </p:nvSpPr>
        <p:spPr>
          <a:xfrm>
            <a:off x="502920" y="1307592"/>
            <a:ext cx="82296" cy="452628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55D30998-5A35-D2A1-31DE-464A272CFFF7}"/>
              </a:ext>
            </a:extLst>
          </p:cNvPr>
          <p:cNvSpPr txBox="1"/>
          <p:nvPr/>
        </p:nvSpPr>
        <p:spPr>
          <a:xfrm>
            <a:off x="786384" y="1234440"/>
            <a:ext cx="10789920" cy="4587923"/>
          </a:xfrm>
          <a:prstGeom prst="rect">
            <a:avLst/>
          </a:prstGeom>
          <a:noFill/>
        </p:spPr>
        <p:txBody>
          <a:bodyPr wrap="square">
            <a:spAutoFit/>
          </a:bodyPr>
          <a:lstStyle/>
          <a:p>
            <a:pPr>
              <a:lnSpc>
                <a:spcPct val="105000"/>
              </a:lnSpc>
              <a:spcAft>
                <a:spcPts val="800"/>
              </a:spcAft>
              <a:defRPr sz="1900">
                <a:solidFill>
                  <a:srgbClr val="464646"/>
                </a:solidFill>
                <a:latin typeface="Aptos"/>
              </a:defRPr>
            </a:pPr>
            <a:r>
              <a:rPr dirty="0"/>
              <a:t>•  Which proposed changes would have the greatest operational impact on your program?</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Where would “flexibility” actually create new costs, staffing pressure, risk, or difficult tradeoffs?</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Which services would you continue even if no longer federally required — and what would it cost to maintain them?</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What specific examples, data, family experiences, and workforce impacts should Virginia include in the public record?</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a:t>
            </a:r>
            <a:r>
              <a:rPr lang="en-US" dirty="0"/>
              <a:t>Please submit comments!  </a:t>
            </a:r>
            <a:r>
              <a:rPr b="1" dirty="0"/>
              <a:t>Public comments are due October 6, 2026.</a:t>
            </a:r>
            <a:r>
              <a:rPr lang="en-US" b="1" dirty="0"/>
              <a:t>  See last slide for details</a:t>
            </a:r>
            <a:r>
              <a:rPr lang="en-US" dirty="0"/>
              <a:t>. You can do so as an individual, as one identifying with an agency, or anonymously.</a:t>
            </a:r>
            <a:endParaRPr dirty="0"/>
          </a:p>
        </p:txBody>
      </p:sp>
      <p:sp>
        <p:nvSpPr>
          <p:cNvPr id="11" name="Rectangle 10">
            <a:extLst>
              <a:ext uri="{FF2B5EF4-FFF2-40B4-BE49-F238E27FC236}">
                <a16:creationId xmlns:a16="http://schemas.microsoft.com/office/drawing/2014/main" id="{FA1952DB-B5E4-730A-C547-575354F54CB6}"/>
              </a:ext>
            </a:extLst>
          </p:cNvPr>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A7A107D7-909C-B531-E434-87E7EDF88660}"/>
              </a:ext>
            </a:extLst>
          </p:cNvPr>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a:extLst>
              <a:ext uri="{FF2B5EF4-FFF2-40B4-BE49-F238E27FC236}">
                <a16:creationId xmlns:a16="http://schemas.microsoft.com/office/drawing/2014/main" id="{E16A5D70-C4AB-A07F-A9C1-CC117CEFAA77}"/>
              </a:ext>
            </a:extLst>
          </p:cNvPr>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19</a:t>
            </a:r>
          </a:p>
        </p:txBody>
      </p:sp>
    </p:spTree>
    <p:extLst>
      <p:ext uri="{BB962C8B-B14F-4D97-AF65-F5344CB8AC3E}">
        <p14:creationId xmlns:p14="http://schemas.microsoft.com/office/powerpoint/2010/main" val="2408995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1</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Eliminates Most Head Start Standards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383508"/>
          </a:xfrm>
          <a:prstGeom prst="rect">
            <a:avLst/>
          </a:prstGeom>
          <a:noFill/>
        </p:spPr>
        <p:txBody>
          <a:bodyPr wrap="square">
            <a:spAutoFit/>
          </a:bodyPr>
          <a:lstStyle/>
          <a:p>
            <a:pPr>
              <a:lnSpc>
                <a:spcPct val="105000"/>
              </a:lnSpc>
              <a:spcAft>
                <a:spcPts val="1200"/>
              </a:spcAft>
              <a:defRPr sz="1900">
                <a:solidFill>
                  <a:srgbClr val="464646"/>
                </a:solidFill>
                <a:latin typeface="Aptos"/>
              </a:defRPr>
            </a:pPr>
            <a:r>
              <a:rPr dirty="0"/>
              <a:t>•  Eliminates most Head Start standards, including many related to health, mental health, oral health, developmental screenings, teaching and learning.</a:t>
            </a:r>
            <a:endParaRPr lang="en-US" dirty="0"/>
          </a:p>
          <a:p>
            <a:pPr>
              <a:lnSpc>
                <a:spcPct val="105000"/>
              </a:lnSpc>
              <a:spcAft>
                <a:spcPts val="1200"/>
              </a:spcAft>
              <a:defRPr sz="1900">
                <a:solidFill>
                  <a:srgbClr val="464646"/>
                </a:solidFill>
                <a:latin typeface="Aptos"/>
              </a:defRPr>
            </a:pPr>
            <a:endParaRPr dirty="0"/>
          </a:p>
          <a:p>
            <a:pPr>
              <a:lnSpc>
                <a:spcPct val="105000"/>
              </a:lnSpc>
              <a:spcAft>
                <a:spcPts val="1200"/>
              </a:spcAft>
              <a:defRPr sz="1900">
                <a:solidFill>
                  <a:srgbClr val="464646"/>
                </a:solidFill>
                <a:latin typeface="Aptos"/>
              </a:defRPr>
            </a:pPr>
            <a:r>
              <a:rPr dirty="0"/>
              <a:t>•  Policy Council provisions are removed from regulation, although the Head Start Act still requires every agency to have a Policy Council; parent committees become optional.</a:t>
            </a:r>
            <a:endParaRPr lang="en-US" dirty="0"/>
          </a:p>
          <a:p>
            <a:pPr>
              <a:lnSpc>
                <a:spcPct val="105000"/>
              </a:lnSpc>
              <a:spcAft>
                <a:spcPts val="1200"/>
              </a:spcAft>
              <a:defRPr sz="1900">
                <a:solidFill>
                  <a:srgbClr val="464646"/>
                </a:solidFill>
                <a:latin typeface="Aptos"/>
              </a:defRPr>
            </a:pPr>
            <a:endParaRPr dirty="0"/>
          </a:p>
          <a:p>
            <a:pPr>
              <a:lnSpc>
                <a:spcPct val="105000"/>
              </a:lnSpc>
              <a:spcAft>
                <a:spcPts val="1200"/>
              </a:spcAft>
              <a:defRPr sz="1900">
                <a:solidFill>
                  <a:srgbClr val="464646"/>
                </a:solidFill>
                <a:latin typeface="Aptos"/>
              </a:defRPr>
            </a:pPr>
            <a:r>
              <a:rPr dirty="0"/>
              <a:t>•  Current standards are about 50,000 words; the proposal is about 3,600 words — a reduction of more than 90%.</a:t>
            </a:r>
            <a:endParaRPr lang="en-US" dirty="0"/>
          </a:p>
          <a:p>
            <a:pPr>
              <a:lnSpc>
                <a:spcPct val="105000"/>
              </a:lnSpc>
              <a:spcAft>
                <a:spcPts val="1200"/>
              </a:spcAft>
              <a:defRPr sz="1900">
                <a:solidFill>
                  <a:srgbClr val="464646"/>
                </a:solidFill>
                <a:latin typeface="Aptos"/>
              </a:defRPr>
            </a:pPr>
            <a:endParaRPr dirty="0"/>
          </a:p>
          <a:p>
            <a:pPr>
              <a:lnSpc>
                <a:spcPct val="105000"/>
              </a:lnSpc>
              <a:spcAft>
                <a:spcPts val="1200"/>
              </a:spcAft>
              <a:defRPr sz="1900">
                <a:solidFill>
                  <a:srgbClr val="464646"/>
                </a:solidFill>
                <a:latin typeface="Aptos"/>
              </a:defRPr>
            </a:pPr>
            <a:r>
              <a:rPr dirty="0"/>
              <a:t>•  Statutory requirements remain in the preamble/Head Start Act, but many would no longer appear in the HSPPS.</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2</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Changes to Eligibility Procedures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280916"/>
          </a:xfrm>
          <a:prstGeom prst="rect">
            <a:avLst/>
          </a:prstGeom>
          <a:noFill/>
        </p:spPr>
        <p:txBody>
          <a:bodyPr wrap="square">
            <a:spAutoFit/>
          </a:bodyPr>
          <a:lstStyle/>
          <a:p>
            <a:pPr>
              <a:lnSpc>
                <a:spcPct val="105000"/>
              </a:lnSpc>
              <a:spcAft>
                <a:spcPts val="800"/>
              </a:spcAft>
              <a:defRPr sz="1900">
                <a:solidFill>
                  <a:srgbClr val="464646"/>
                </a:solidFill>
                <a:latin typeface="Aptos"/>
              </a:defRPr>
            </a:pPr>
            <a:r>
              <a:rPr dirty="0"/>
              <a:t>•  Eliminates self-attestation as acceptable documentation for eligibility, with particular implications for families experiencing homelessness.</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May delay enrollment for families who cannot immediately produce income or age documentation.</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No longer states that programs may reserve 3% of slots for children experiencing homelessness or children in foster care.</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Requires programs to report staff who violate eligibility-determination regulations to HHS.</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HHS indicates SNAP-based eligibility remains, although it is not codified in the proposed regulation.</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3</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Removes Quality Teaching and Learning Standards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050404"/>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Removes most requirements for teacher training and coaching, curricula, group size, and teacher-child ratios.</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Programs would follow state childcare licensing requirements for group size and ratios, even when a program is not otherwise required to be state licensed.</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Children’s Equity Project analysis cited in the source estimates larger class sizes — and less individual attention — for 80% of children enrolled in Head Start.</a:t>
            </a:r>
            <a:endParaRPr lang="en-US" dirty="0"/>
          </a:p>
          <a:p>
            <a:pPr>
              <a:lnSpc>
                <a:spcPct val="105000"/>
              </a:lnSpc>
              <a:spcAft>
                <a:spcPts val="1200"/>
              </a:spcAft>
              <a:defRPr sz="2200">
                <a:solidFill>
                  <a:srgbClr val="464646"/>
                </a:solidFill>
                <a:latin typeface="Aptos"/>
              </a:defRPr>
            </a:pPr>
            <a:endParaRPr dirty="0"/>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4</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Eliminates Health and Safety Standards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587923"/>
          </a:xfrm>
          <a:prstGeom prst="rect">
            <a:avLst/>
          </a:prstGeom>
          <a:noFill/>
        </p:spPr>
        <p:txBody>
          <a:bodyPr wrap="square">
            <a:spAutoFit/>
          </a:bodyPr>
          <a:lstStyle/>
          <a:p>
            <a:pPr>
              <a:lnSpc>
                <a:spcPct val="105000"/>
              </a:lnSpc>
              <a:spcAft>
                <a:spcPts val="800"/>
              </a:spcAft>
              <a:defRPr sz="1900">
                <a:solidFill>
                  <a:srgbClr val="464646"/>
                </a:solidFill>
                <a:latin typeface="Aptos"/>
              </a:defRPr>
            </a:pPr>
            <a:r>
              <a:rPr dirty="0"/>
              <a:t>•  Removes annual staff training requirements on preventing abuse and neglect and the federal requirement to supervise children at all times.</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Programs would rely more heavily on state licensing and child-protection laws, which vary by state.</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Mandatory reporting under CAPTA/state law and 7-day reporting of child health and safety incidents to OHS would remain.</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HHS acknowledges added flexibility for programs not subject to licensing “could introduce some risk.”</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Background-check and transportation oversight would shift toward states.</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5</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Weakens Policy Council and Parent Role</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204292"/>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Removes several regulatory protections for parent decision-making.</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Eliminates current impasse procedures for disagreements between the Policy Council and Governing Board, including the third-party mediation process.</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The Head Start Act still requires Policy Council approval of major decisions and directs HHS to maintain impasse policies.</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Parent committees would become optional rather than required.</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6</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Significantly Weakens Comprehensive Services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383508"/>
          </a:xfrm>
          <a:prstGeom prst="rect">
            <a:avLst/>
          </a:prstGeom>
          <a:noFill/>
        </p:spPr>
        <p:txBody>
          <a:bodyPr wrap="square">
            <a:spAutoFit/>
          </a:bodyPr>
          <a:lstStyle/>
          <a:p>
            <a:pPr>
              <a:lnSpc>
                <a:spcPct val="105000"/>
              </a:lnSpc>
              <a:spcAft>
                <a:spcPts val="1200"/>
              </a:spcAft>
              <a:defRPr sz="1900">
                <a:solidFill>
                  <a:srgbClr val="464646"/>
                </a:solidFill>
                <a:latin typeface="Aptos"/>
              </a:defRPr>
            </a:pPr>
            <a:r>
              <a:rPr dirty="0"/>
              <a:t>•  Removes most regulatory references to health and mental health, dental care, and developmental screenings.</a:t>
            </a:r>
            <a:endParaRPr lang="en-US" dirty="0"/>
          </a:p>
          <a:p>
            <a:pPr>
              <a:lnSpc>
                <a:spcPct val="105000"/>
              </a:lnSpc>
              <a:spcAft>
                <a:spcPts val="1200"/>
              </a:spcAft>
              <a:defRPr sz="1900">
                <a:solidFill>
                  <a:srgbClr val="464646"/>
                </a:solidFill>
                <a:latin typeface="Aptos"/>
              </a:defRPr>
            </a:pPr>
            <a:endParaRPr dirty="0"/>
          </a:p>
          <a:p>
            <a:pPr>
              <a:lnSpc>
                <a:spcPct val="105000"/>
              </a:lnSpc>
              <a:spcAft>
                <a:spcPts val="1200"/>
              </a:spcAft>
              <a:defRPr sz="1900">
                <a:solidFill>
                  <a:srgbClr val="464646"/>
                </a:solidFill>
                <a:latin typeface="Aptos"/>
              </a:defRPr>
            </a:pPr>
            <a:r>
              <a:rPr dirty="0"/>
              <a:t>•  Eliminates the 45-day developmental screening timeline and the 90-day timeline for determining whether a child has a medical and dental home.</a:t>
            </a:r>
            <a:endParaRPr lang="en-US" dirty="0"/>
          </a:p>
          <a:p>
            <a:pPr>
              <a:lnSpc>
                <a:spcPct val="105000"/>
              </a:lnSpc>
              <a:spcAft>
                <a:spcPts val="1200"/>
              </a:spcAft>
              <a:defRPr sz="1900">
                <a:solidFill>
                  <a:srgbClr val="464646"/>
                </a:solidFill>
                <a:latin typeface="Aptos"/>
              </a:defRPr>
            </a:pPr>
            <a:endParaRPr dirty="0"/>
          </a:p>
          <a:p>
            <a:pPr>
              <a:lnSpc>
                <a:spcPct val="105000"/>
              </a:lnSpc>
              <a:spcAft>
                <a:spcPts val="1200"/>
              </a:spcAft>
              <a:defRPr sz="1900">
                <a:solidFill>
                  <a:srgbClr val="464646"/>
                </a:solidFill>
                <a:latin typeface="Aptos"/>
              </a:defRPr>
            </a:pPr>
            <a:r>
              <a:rPr dirty="0"/>
              <a:t>•  Removes requirements to track follow-up care and ensure treatment/intervention for identified needs.</a:t>
            </a:r>
            <a:endParaRPr lang="en-US" dirty="0"/>
          </a:p>
          <a:p>
            <a:pPr>
              <a:lnSpc>
                <a:spcPct val="105000"/>
              </a:lnSpc>
              <a:spcAft>
                <a:spcPts val="1200"/>
              </a:spcAft>
              <a:defRPr sz="1900">
                <a:solidFill>
                  <a:srgbClr val="464646"/>
                </a:solidFill>
                <a:latin typeface="Aptos"/>
              </a:defRPr>
            </a:pPr>
            <a:endParaRPr dirty="0"/>
          </a:p>
          <a:p>
            <a:pPr>
              <a:lnSpc>
                <a:spcPct val="105000"/>
              </a:lnSpc>
              <a:spcAft>
                <a:spcPts val="1200"/>
              </a:spcAft>
              <a:defRPr sz="1900">
                <a:solidFill>
                  <a:srgbClr val="464646"/>
                </a:solidFill>
                <a:latin typeface="Aptos"/>
              </a:defRPr>
            </a:pPr>
            <a:r>
              <a:rPr dirty="0"/>
              <a:t>•  Programs would provide services to the extent required by the Head Start Act rather than through the current detailed HSPPS.</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7</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Removes Services Related to Maternal and Infant Health</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3541034"/>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Removes many provisions for pregnant women, expectant families, and newborns.</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Retains a newborn visit and some educational requirements for expectant families, but removes current requirements related to timely medical care for mother and newborn.</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Removes key requirements in the Early Head Start home visiting model, including caseload, visit duration, and home visitor qualifications.</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8</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Requires All Instruction to Be in English</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3541034"/>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Requires instruction for children to be conducted in English, with an exception for Tribal grantees using Tribal heritage languages.</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Removes standards supporting dual language learners’ home language alongside English.</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Removes current standards for assessments and family engagement services in the child’s/family’s preferred language.</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9</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Reduces the Administrative Cap</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3848811"/>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Reduces the maximum administrative cost cap from 15% to 5%.</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The change applies to federal funds and the non-federal match.</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The Head Start Act sets a 15% cap with a waiver option.</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Under the proposal, programs could request an OHS-approved waiver from the new 5% limit.</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10</a:t>
            </a:r>
          </a:p>
        </p:txBody>
      </p:sp>
      <p:sp>
        <p:nvSpPr>
          <p:cNvPr id="8" name="TextBox 7"/>
          <p:cNvSpPr txBox="1"/>
          <p:nvPr/>
        </p:nvSpPr>
        <p:spPr>
          <a:xfrm>
            <a:off x="1353312" y="320040"/>
            <a:ext cx="8275320" cy="777240"/>
          </a:xfrm>
          <a:prstGeom prst="rect">
            <a:avLst/>
          </a:prstGeom>
          <a:noFill/>
        </p:spPr>
        <p:txBody>
          <a:bodyPr wrap="none">
            <a:spAutoFit/>
          </a:bodyPr>
          <a:lstStyle/>
          <a:p>
            <a:pPr>
              <a:defRPr sz="2100" b="1">
                <a:solidFill>
                  <a:srgbClr val="464646"/>
                </a:solidFill>
                <a:latin typeface="Aptos Display"/>
              </a:defRPr>
            </a:pPr>
            <a:r>
              <a:t>Removes Additional Services for Children with Disabilities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559774"/>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Eliminates requirements ensuring children with disabilities can fully participate in all aspects of Head Start.</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Removes the specific requirement for individualized services while a child is being evaluated for IDEA eligibility.</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Programs would instead follow applicable federal and state statutes.</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HHS indicates future policies on referrals and services for children with disabilities are forthcoming, but does not specify what they will contain.</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11</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Removes Suspension and Expulsion Prohibitions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559774"/>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Eliminates the current federal prohibition on expelling children from Head Start.</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Removes current limits on suspension, which now treat suspension as a last resort for serious safety threats.</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Removes requirements to take all possible steps to meet a child’s needs and support the child’s return.</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Programs would follow state/local licensing requirements and their own discipline approach.</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12</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Adds New Language on Staff Degrees and Credentials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383508"/>
          </a:xfrm>
          <a:prstGeom prst="rect">
            <a:avLst/>
          </a:prstGeom>
          <a:noFill/>
        </p:spPr>
        <p:txBody>
          <a:bodyPr wrap="square">
            <a:spAutoFit/>
          </a:bodyPr>
          <a:lstStyle/>
          <a:p>
            <a:pPr>
              <a:lnSpc>
                <a:spcPct val="105000"/>
              </a:lnSpc>
              <a:spcAft>
                <a:spcPts val="1200"/>
              </a:spcAft>
              <a:defRPr sz="1900">
                <a:solidFill>
                  <a:srgbClr val="464646"/>
                </a:solidFill>
                <a:latin typeface="Aptos"/>
              </a:defRPr>
            </a:pPr>
            <a:r>
              <a:rPr dirty="0"/>
              <a:t>•  Adds “hiring considerations” limiting when programs may require or incentivize post-secondary credits, hours, or credentials.</a:t>
            </a:r>
            <a:endParaRPr lang="en-US" dirty="0"/>
          </a:p>
          <a:p>
            <a:pPr>
              <a:lnSpc>
                <a:spcPct val="105000"/>
              </a:lnSpc>
              <a:spcAft>
                <a:spcPts val="1200"/>
              </a:spcAft>
              <a:defRPr sz="1900">
                <a:solidFill>
                  <a:srgbClr val="464646"/>
                </a:solidFill>
                <a:latin typeface="Aptos"/>
              </a:defRPr>
            </a:pPr>
            <a:endParaRPr dirty="0"/>
          </a:p>
          <a:p>
            <a:pPr>
              <a:lnSpc>
                <a:spcPct val="105000"/>
              </a:lnSpc>
              <a:spcAft>
                <a:spcPts val="1200"/>
              </a:spcAft>
              <a:defRPr sz="1900">
                <a:solidFill>
                  <a:srgbClr val="464646"/>
                </a:solidFill>
                <a:latin typeface="Aptos"/>
              </a:defRPr>
            </a:pPr>
            <a:r>
              <a:rPr dirty="0"/>
              <a:t>•  Programs would need to demonstrate that a position requires skills obtainable only through that pathway.</a:t>
            </a:r>
            <a:endParaRPr lang="en-US" dirty="0"/>
          </a:p>
          <a:p>
            <a:pPr>
              <a:lnSpc>
                <a:spcPct val="105000"/>
              </a:lnSpc>
              <a:spcAft>
                <a:spcPts val="1200"/>
              </a:spcAft>
              <a:defRPr sz="1900">
                <a:solidFill>
                  <a:srgbClr val="464646"/>
                </a:solidFill>
                <a:latin typeface="Aptos"/>
              </a:defRPr>
            </a:pPr>
            <a:endParaRPr dirty="0"/>
          </a:p>
          <a:p>
            <a:pPr>
              <a:lnSpc>
                <a:spcPct val="105000"/>
              </a:lnSpc>
              <a:spcAft>
                <a:spcPts val="1200"/>
              </a:spcAft>
              <a:defRPr sz="1900">
                <a:solidFill>
                  <a:srgbClr val="464646"/>
                </a:solidFill>
                <a:latin typeface="Aptos"/>
              </a:defRPr>
            </a:pPr>
            <a:r>
              <a:rPr dirty="0"/>
              <a:t>•  Programs would also need to allow other ways to demonstrate skills, such as assessments, industry-recognized credentials, or relevant work experience.</a:t>
            </a:r>
            <a:endParaRPr lang="en-US" dirty="0"/>
          </a:p>
          <a:p>
            <a:pPr>
              <a:lnSpc>
                <a:spcPct val="105000"/>
              </a:lnSpc>
              <a:spcAft>
                <a:spcPts val="1200"/>
              </a:spcAft>
              <a:defRPr sz="1900">
                <a:solidFill>
                  <a:srgbClr val="464646"/>
                </a:solidFill>
                <a:latin typeface="Aptos"/>
              </a:defRPr>
            </a:pPr>
            <a:endParaRPr dirty="0"/>
          </a:p>
          <a:p>
            <a:pPr>
              <a:lnSpc>
                <a:spcPct val="105000"/>
              </a:lnSpc>
              <a:spcAft>
                <a:spcPts val="1200"/>
              </a:spcAft>
              <a:defRPr sz="1900">
                <a:solidFill>
                  <a:srgbClr val="464646"/>
                </a:solidFill>
                <a:latin typeface="Aptos"/>
              </a:defRPr>
            </a:pPr>
            <a:r>
              <a:rPr dirty="0"/>
              <a:t>•  The Head Start Act requires degrees/credentials for certain positions; the source notes HHS does not explain how the proposed language would be reconciled with those statutory requirements.</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13</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Adds Nutrition and Physical Activity Requirements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405886"/>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Requires “nutrient-dense, whole foods” consistent with USDA Child and Adult Care Food Program meal standards.</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Requires conversations with parents about healthy eating, physical activity, preparing healthy meals, and the negative consequences of sugar-sweetened beverages and grain-based desserts.</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Requires at least 30 minutes of physical activity per 3.5 hours of programming, preferably outdoors.</a:t>
            </a:r>
            <a:endParaRPr lang="en-US" dirty="0"/>
          </a:p>
          <a:p>
            <a:pPr>
              <a:lnSpc>
                <a:spcPct val="105000"/>
              </a:lnSpc>
              <a:spcAft>
                <a:spcPts val="1200"/>
              </a:spcAft>
              <a:defRPr sz="2200">
                <a:solidFill>
                  <a:srgbClr val="464646"/>
                </a:solidFill>
                <a:latin typeface="Aptos"/>
              </a:defRPr>
            </a:pPr>
            <a:endParaRPr dirty="0"/>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14</a:t>
            </a:r>
          </a:p>
        </p:txBody>
      </p:sp>
      <p:sp>
        <p:nvSpPr>
          <p:cNvPr id="8" name="TextBox 7"/>
          <p:cNvSpPr txBox="1"/>
          <p:nvPr/>
        </p:nvSpPr>
        <p:spPr>
          <a:xfrm>
            <a:off x="1353312" y="320040"/>
            <a:ext cx="8275320" cy="777240"/>
          </a:xfrm>
          <a:prstGeom prst="rect">
            <a:avLst/>
          </a:prstGeom>
          <a:noFill/>
        </p:spPr>
        <p:txBody>
          <a:bodyPr wrap="none">
            <a:spAutoFit/>
          </a:bodyPr>
          <a:lstStyle/>
          <a:p>
            <a:pPr>
              <a:defRPr sz="2100" b="1">
                <a:solidFill>
                  <a:srgbClr val="464646"/>
                </a:solidFill>
                <a:latin typeface="Aptos Display"/>
              </a:defRPr>
            </a:pPr>
            <a:r>
              <a:t>Removes Details on How OHS Will Designate Grants for Competition</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587923"/>
          </a:xfrm>
          <a:prstGeom prst="rect">
            <a:avLst/>
          </a:prstGeom>
          <a:noFill/>
        </p:spPr>
        <p:txBody>
          <a:bodyPr wrap="square">
            <a:spAutoFit/>
          </a:bodyPr>
          <a:lstStyle/>
          <a:p>
            <a:pPr>
              <a:lnSpc>
                <a:spcPct val="105000"/>
              </a:lnSpc>
              <a:spcAft>
                <a:spcPts val="800"/>
              </a:spcAft>
              <a:defRPr sz="1900">
                <a:solidFill>
                  <a:srgbClr val="464646"/>
                </a:solidFill>
                <a:latin typeface="Aptos"/>
              </a:defRPr>
            </a:pPr>
            <a:r>
              <a:rPr dirty="0"/>
              <a:t>•  Removes much of the detail governing how OHS determines whether a grant must be competed.</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Retains certain competition conditions but removes details such as the “relevant time period” tied to two deficiencies.</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Removes specific references to CLASS and its competitive thresholds.</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Uses a broader standard that an agency may be competed if it is determined “not to be delivering classroom quality,” plus a catch-all condition tied to other Head Start Act measures.</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The source notes it is unclear how OHS would implement the Designation Renewal System in practice.</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5488" y="384048"/>
            <a:ext cx="713232" cy="502920"/>
          </a:xfrm>
          <a:prstGeom prst="round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defRPr>
            </a:pPr>
            <a:r>
              <a:t>15</a:t>
            </a:r>
          </a:p>
        </p:txBody>
      </p:sp>
      <p:sp>
        <p:nvSpPr>
          <p:cNvPr id="8" name="TextBox 7"/>
          <p:cNvSpPr txBox="1"/>
          <p:nvPr/>
        </p:nvSpPr>
        <p:spPr>
          <a:xfrm>
            <a:off x="1353312" y="320040"/>
            <a:ext cx="8275320" cy="777240"/>
          </a:xfrm>
          <a:prstGeom prst="rect">
            <a:avLst/>
          </a:prstGeom>
          <a:noFill/>
        </p:spPr>
        <p:txBody>
          <a:bodyPr wrap="none">
            <a:spAutoFit/>
          </a:bodyPr>
          <a:lstStyle/>
          <a:p>
            <a:pPr>
              <a:defRPr sz="2500" b="1">
                <a:solidFill>
                  <a:srgbClr val="464646"/>
                </a:solidFill>
                <a:latin typeface="Aptos Display"/>
              </a:defRPr>
            </a:pPr>
            <a:r>
              <a:t>Allows Waivers for Some Provisions</a:t>
            </a:r>
          </a:p>
        </p:txBody>
      </p:sp>
      <p:pic>
        <p:nvPicPr>
          <p:cNvPr id="9" name="Picture 8" descr="logo.png"/>
          <p:cNvPicPr>
            <a:picLocks noChangeAspect="1"/>
          </p:cNvPicPr>
          <p:nvPr/>
        </p:nvPicPr>
        <p:blipFill>
          <a:blip r:embed="rId2"/>
          <a:stretch>
            <a:fillRect/>
          </a:stretch>
        </p:blipFill>
        <p:spPr>
          <a:xfrm>
            <a:off x="9857232" y="219456"/>
            <a:ext cx="1874519" cy="879404"/>
          </a:xfrm>
          <a:prstGeom prst="rect">
            <a:avLst/>
          </a:prstGeom>
        </p:spPr>
      </p:pic>
      <p:sp>
        <p:nvSpPr>
          <p:cNvPr id="10" name="Rectangle 9"/>
          <p:cNvSpPr/>
          <p:nvPr/>
        </p:nvSpPr>
        <p:spPr>
          <a:xfrm>
            <a:off x="502920" y="1307592"/>
            <a:ext cx="82296" cy="452628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6384" y="1234440"/>
            <a:ext cx="10789920" cy="4204292"/>
          </a:xfrm>
          <a:prstGeom prst="rect">
            <a:avLst/>
          </a:prstGeom>
          <a:noFill/>
        </p:spPr>
        <p:txBody>
          <a:bodyPr wrap="square">
            <a:spAutoFit/>
          </a:bodyPr>
          <a:lstStyle/>
          <a:p>
            <a:pPr>
              <a:lnSpc>
                <a:spcPct val="105000"/>
              </a:lnSpc>
              <a:spcAft>
                <a:spcPts val="1200"/>
              </a:spcAft>
              <a:defRPr sz="2200">
                <a:solidFill>
                  <a:srgbClr val="464646"/>
                </a:solidFill>
                <a:latin typeface="Aptos"/>
              </a:defRPr>
            </a:pPr>
            <a:r>
              <a:rPr dirty="0"/>
              <a:t>•  Programs could apply for waivers of many provisions, provided the waiver does not violate state/federal law or affect child health or safety.</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Eligibility, nutrition, and physical activity provisions would not be waivable.</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The source indicates this would presumably include the English-only provision and the administrative cap.</a:t>
            </a:r>
            <a:endParaRPr lang="en-US" dirty="0"/>
          </a:p>
          <a:p>
            <a:pPr>
              <a:lnSpc>
                <a:spcPct val="105000"/>
              </a:lnSpc>
              <a:spcAft>
                <a:spcPts val="1200"/>
              </a:spcAft>
              <a:defRPr sz="2200">
                <a:solidFill>
                  <a:srgbClr val="464646"/>
                </a:solidFill>
                <a:latin typeface="Aptos"/>
              </a:defRPr>
            </a:pPr>
            <a:endParaRPr dirty="0"/>
          </a:p>
          <a:p>
            <a:pPr>
              <a:lnSpc>
                <a:spcPct val="105000"/>
              </a:lnSpc>
              <a:spcAft>
                <a:spcPts val="1200"/>
              </a:spcAft>
              <a:defRPr sz="2200">
                <a:solidFill>
                  <a:srgbClr val="464646"/>
                </a:solidFill>
                <a:latin typeface="Aptos"/>
              </a:defRPr>
            </a:pPr>
            <a:r>
              <a:rPr dirty="0"/>
              <a:t>•  Each waiver would require individual OHS approval.</a:t>
            </a:r>
          </a:p>
        </p:txBody>
      </p:sp>
      <p:sp>
        <p:nvSpPr>
          <p:cNvPr id="12" name="Rectangle 11"/>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4" name="TextBox 13"/>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8275320" cy="777240"/>
          </a:xfrm>
          <a:prstGeom prst="rect">
            <a:avLst/>
          </a:prstGeom>
          <a:noFill/>
        </p:spPr>
        <p:txBody>
          <a:bodyPr wrap="none">
            <a:spAutoFit/>
          </a:bodyPr>
          <a:lstStyle/>
          <a:p>
            <a:pPr>
              <a:defRPr sz="2500" b="1">
                <a:solidFill>
                  <a:srgbClr val="464646"/>
                </a:solidFill>
                <a:latin typeface="Aptos Display"/>
              </a:defRPr>
            </a:pPr>
            <a:r>
              <a:t>Regulatory Impact Analysis: Follow the Money</a:t>
            </a:r>
          </a:p>
        </p:txBody>
      </p:sp>
      <p:pic>
        <p:nvPicPr>
          <p:cNvPr id="8" name="Picture 7" descr="logo.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4750468"/>
          </a:xfrm>
          <a:prstGeom prst="rect">
            <a:avLst/>
          </a:prstGeom>
          <a:noFill/>
        </p:spPr>
        <p:txBody>
          <a:bodyPr wrap="square">
            <a:spAutoFit/>
          </a:bodyPr>
          <a:lstStyle/>
          <a:p>
            <a:pPr>
              <a:lnSpc>
                <a:spcPct val="105000"/>
              </a:lnSpc>
              <a:spcAft>
                <a:spcPts val="800"/>
              </a:spcAft>
              <a:defRPr sz="1700">
                <a:solidFill>
                  <a:srgbClr val="464646"/>
                </a:solidFill>
                <a:latin typeface="Aptos"/>
              </a:defRPr>
            </a:pPr>
            <a:r>
              <a:rPr dirty="0"/>
              <a:t>•  HHS estimates the proposal could free up about $2.2 billion annually by 2031 and could support up to 236,000 additional Head Start slots — but it adds no new federal funding and does not require savings to create new slots.</a:t>
            </a:r>
            <a:endParaRPr lang="en-US" dirty="0"/>
          </a:p>
          <a:p>
            <a:pPr>
              <a:lnSpc>
                <a:spcPct val="105000"/>
              </a:lnSpc>
              <a:spcAft>
                <a:spcPts val="800"/>
              </a:spcAft>
              <a:defRPr sz="1700">
                <a:solidFill>
                  <a:srgbClr val="464646"/>
                </a:solidFill>
                <a:latin typeface="Aptos"/>
              </a:defRPr>
            </a:pPr>
            <a:endParaRPr dirty="0"/>
          </a:p>
          <a:p>
            <a:pPr>
              <a:lnSpc>
                <a:spcPct val="105000"/>
              </a:lnSpc>
              <a:spcAft>
                <a:spcPts val="800"/>
              </a:spcAft>
              <a:defRPr sz="1700">
                <a:solidFill>
                  <a:srgbClr val="464646"/>
                </a:solidFill>
                <a:latin typeface="Aptos"/>
              </a:defRPr>
            </a:pPr>
            <a:r>
              <a:rPr dirty="0"/>
              <a:t>•  Estimated savings rely heavily on fewer staff, more children per teacher, shorter service hours, less coaching and home visiting, fewer health and mental health supports, and shifting spending away from administration.</a:t>
            </a:r>
            <a:endParaRPr lang="en-US" dirty="0"/>
          </a:p>
          <a:p>
            <a:pPr>
              <a:lnSpc>
                <a:spcPct val="105000"/>
              </a:lnSpc>
              <a:spcAft>
                <a:spcPts val="800"/>
              </a:spcAft>
              <a:defRPr sz="1700">
                <a:solidFill>
                  <a:srgbClr val="464646"/>
                </a:solidFill>
                <a:latin typeface="Aptos"/>
              </a:defRPr>
            </a:pPr>
            <a:endParaRPr dirty="0"/>
          </a:p>
          <a:p>
            <a:pPr>
              <a:lnSpc>
                <a:spcPct val="105000"/>
              </a:lnSpc>
              <a:spcAft>
                <a:spcPts val="800"/>
              </a:spcAft>
              <a:defRPr sz="1700">
                <a:solidFill>
                  <a:srgbClr val="464646"/>
                </a:solidFill>
                <a:latin typeface="Aptos"/>
              </a:defRPr>
            </a:pPr>
            <a:r>
              <a:rPr dirty="0"/>
              <a:t>•  Only 3.7% of grants currently operate at or below a 5% administrative-cost threshold; the proposal estimates $754 million annually would shift out of administrative costs.</a:t>
            </a:r>
            <a:endParaRPr lang="en-US" dirty="0"/>
          </a:p>
          <a:p>
            <a:pPr>
              <a:lnSpc>
                <a:spcPct val="105000"/>
              </a:lnSpc>
              <a:spcAft>
                <a:spcPts val="800"/>
              </a:spcAft>
              <a:defRPr sz="1700">
                <a:solidFill>
                  <a:srgbClr val="464646"/>
                </a:solidFill>
                <a:latin typeface="Aptos"/>
              </a:defRPr>
            </a:pPr>
            <a:endParaRPr dirty="0"/>
          </a:p>
          <a:p>
            <a:pPr>
              <a:lnSpc>
                <a:spcPct val="105000"/>
              </a:lnSpc>
              <a:spcAft>
                <a:spcPts val="800"/>
              </a:spcAft>
              <a:defRPr sz="1700">
                <a:solidFill>
                  <a:srgbClr val="464646"/>
                </a:solidFill>
                <a:latin typeface="Aptos"/>
              </a:defRPr>
            </a:pPr>
            <a:r>
              <a:rPr dirty="0"/>
              <a:t>•  The proposal estimates $668 million annually in savings from changing teacher-child ratios and a 16% average increase in children per teacher.</a:t>
            </a:r>
            <a:endParaRPr lang="en-US" dirty="0"/>
          </a:p>
          <a:p>
            <a:pPr>
              <a:lnSpc>
                <a:spcPct val="105000"/>
              </a:lnSpc>
              <a:spcAft>
                <a:spcPts val="800"/>
              </a:spcAft>
              <a:defRPr sz="1700">
                <a:solidFill>
                  <a:srgbClr val="464646"/>
                </a:solidFill>
                <a:latin typeface="Aptos"/>
              </a:defRPr>
            </a:pPr>
            <a:endParaRPr dirty="0"/>
          </a:p>
          <a:p>
            <a:pPr>
              <a:lnSpc>
                <a:spcPct val="105000"/>
              </a:lnSpc>
              <a:spcAft>
                <a:spcPts val="800"/>
              </a:spcAft>
              <a:defRPr sz="1700">
                <a:solidFill>
                  <a:srgbClr val="464646"/>
                </a:solidFill>
                <a:latin typeface="Aptos"/>
              </a:defRPr>
            </a:pPr>
            <a:r>
              <a:rPr dirty="0"/>
              <a:t>•  Many consequences — effects on quality, families, staff workload/turnover, state systems, and access — are identified but not assigned a dollar value.</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9006840" cy="777240"/>
          </a:xfrm>
          <a:prstGeom prst="rect">
            <a:avLst/>
          </a:prstGeom>
          <a:noFill/>
        </p:spPr>
        <p:txBody>
          <a:bodyPr wrap="none">
            <a:spAutoFit/>
          </a:bodyPr>
          <a:lstStyle/>
          <a:p>
            <a:pPr>
              <a:defRPr sz="2500" b="1">
                <a:solidFill>
                  <a:srgbClr val="464646"/>
                </a:solidFill>
                <a:latin typeface="Aptos Display"/>
              </a:defRPr>
            </a:pPr>
            <a:r>
              <a:t>RIA: What HHS Assumes Will Create the Savings</a:t>
            </a:r>
          </a:p>
        </p:txBody>
      </p:sp>
      <p:pic>
        <p:nvPicPr>
          <p:cNvPr id="8" name="Picture 7" descr="image.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3231013"/>
          </a:xfrm>
          <a:prstGeom prst="rect">
            <a:avLst/>
          </a:prstGeom>
          <a:noFill/>
        </p:spPr>
        <p:txBody>
          <a:bodyPr wrap="square">
            <a:spAutoFit/>
          </a:bodyPr>
          <a:lstStyle/>
          <a:p>
            <a:pPr>
              <a:lnSpc>
                <a:spcPct val="102000"/>
              </a:lnSpc>
              <a:spcAft>
                <a:spcPts val="900"/>
              </a:spcAft>
              <a:defRPr sz="1900">
                <a:solidFill>
                  <a:srgbClr val="464646"/>
                </a:solidFill>
                <a:latin typeface="Aptos"/>
              </a:defRPr>
            </a:pPr>
            <a:r>
              <a:rPr dirty="0"/>
              <a:t>•  HHS estimates the proposed changes could free up about $2.2 billion per year by 2031. The proposal adds no new funding to the Head Start budget.</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The estimates assume programs will save money by having fewer teachers or other staff, serving more children in each classroom, offering fewer hours of service, spending less on coaching, home visiting, health and mental health supports, and moving money from administration to direct services.</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The proposal says those savings could support up to 236,000 additional Head Start slots, but it does not require programs to use the savings to create new slots.</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9006840" cy="777240"/>
          </a:xfrm>
          <a:prstGeom prst="rect">
            <a:avLst/>
          </a:prstGeom>
          <a:noFill/>
        </p:spPr>
        <p:txBody>
          <a:bodyPr wrap="none">
            <a:spAutoFit/>
          </a:bodyPr>
          <a:lstStyle/>
          <a:p>
            <a:pPr>
              <a:defRPr sz="2500" b="1">
                <a:solidFill>
                  <a:srgbClr val="464646"/>
                </a:solidFill>
                <a:latin typeface="Aptos Display"/>
              </a:defRPr>
            </a:pPr>
            <a:r>
              <a:t>RIA: The 5% Administrative Cost Cap</a:t>
            </a:r>
          </a:p>
        </p:txBody>
      </p:sp>
      <p:pic>
        <p:nvPicPr>
          <p:cNvPr id="8" name="Picture 7" descr="image.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3718710"/>
          </a:xfrm>
          <a:prstGeom prst="rect">
            <a:avLst/>
          </a:prstGeom>
          <a:noFill/>
        </p:spPr>
        <p:txBody>
          <a:bodyPr wrap="square">
            <a:spAutoFit/>
          </a:bodyPr>
          <a:lstStyle/>
          <a:p>
            <a:pPr>
              <a:lnSpc>
                <a:spcPct val="102000"/>
              </a:lnSpc>
              <a:spcAft>
                <a:spcPts val="900"/>
              </a:spcAft>
              <a:defRPr sz="1800">
                <a:solidFill>
                  <a:srgbClr val="464646"/>
                </a:solidFill>
                <a:latin typeface="Aptos"/>
              </a:defRPr>
            </a:pPr>
            <a:r>
              <a:rPr dirty="0"/>
              <a:t>•  Only 3.7% of Head Start grants currently operate at or below 5% in administrative costs.</a:t>
            </a:r>
          </a:p>
          <a:p>
            <a:pPr>
              <a:lnSpc>
                <a:spcPct val="102000"/>
              </a:lnSpc>
              <a:spcAft>
                <a:spcPts val="900"/>
              </a:spcAft>
              <a:defRPr sz="1800">
                <a:solidFill>
                  <a:srgbClr val="464646"/>
                </a:solidFill>
                <a:latin typeface="Aptos"/>
              </a:defRPr>
            </a:pPr>
            <a:r>
              <a:rPr dirty="0"/>
              <a:t>•  Another 27.7% operate between 5% and 10%.</a:t>
            </a:r>
            <a:endParaRPr lang="en-US" dirty="0"/>
          </a:p>
          <a:p>
            <a:pPr>
              <a:lnSpc>
                <a:spcPct val="102000"/>
              </a:lnSpc>
              <a:spcAft>
                <a:spcPts val="900"/>
              </a:spcAft>
              <a:defRPr sz="1800">
                <a:solidFill>
                  <a:srgbClr val="464646"/>
                </a:solidFill>
                <a:latin typeface="Aptos"/>
              </a:defRPr>
            </a:pPr>
            <a:endParaRPr dirty="0"/>
          </a:p>
          <a:p>
            <a:pPr>
              <a:lnSpc>
                <a:spcPct val="102000"/>
              </a:lnSpc>
              <a:spcAft>
                <a:spcPts val="900"/>
              </a:spcAft>
              <a:defRPr sz="1800">
                <a:solidFill>
                  <a:srgbClr val="464646"/>
                </a:solidFill>
                <a:latin typeface="Aptos"/>
              </a:defRPr>
            </a:pPr>
            <a:r>
              <a:rPr dirty="0"/>
              <a:t>•  HHS estimates $754 million annually would be moved out of administrative costs.</a:t>
            </a:r>
            <a:endParaRPr lang="en-US" dirty="0"/>
          </a:p>
          <a:p>
            <a:pPr>
              <a:lnSpc>
                <a:spcPct val="102000"/>
              </a:lnSpc>
              <a:spcAft>
                <a:spcPts val="900"/>
              </a:spcAft>
              <a:defRPr sz="1800">
                <a:solidFill>
                  <a:srgbClr val="464646"/>
                </a:solidFill>
                <a:latin typeface="Aptos"/>
              </a:defRPr>
            </a:pPr>
            <a:endParaRPr dirty="0"/>
          </a:p>
          <a:p>
            <a:pPr>
              <a:lnSpc>
                <a:spcPct val="102000"/>
              </a:lnSpc>
              <a:spcAft>
                <a:spcPts val="900"/>
              </a:spcAft>
              <a:defRPr sz="1800">
                <a:solidFill>
                  <a:srgbClr val="464646"/>
                </a:solidFill>
                <a:latin typeface="Aptos"/>
              </a:defRPr>
            </a:pPr>
            <a:r>
              <a:rPr dirty="0"/>
              <a:t>•  About half of Head Start grants serve 200 or fewer children, giving smaller programs fewer participants over which to spread fixed administrative costs.</a:t>
            </a:r>
            <a:endParaRPr lang="en-US" dirty="0"/>
          </a:p>
          <a:p>
            <a:pPr>
              <a:lnSpc>
                <a:spcPct val="102000"/>
              </a:lnSpc>
              <a:spcAft>
                <a:spcPts val="900"/>
              </a:spcAft>
              <a:defRPr sz="1800">
                <a:solidFill>
                  <a:srgbClr val="464646"/>
                </a:solidFill>
                <a:latin typeface="Aptos"/>
              </a:defRPr>
            </a:pPr>
            <a:endParaRPr dirty="0"/>
          </a:p>
          <a:p>
            <a:pPr>
              <a:lnSpc>
                <a:spcPct val="102000"/>
              </a:lnSpc>
              <a:spcAft>
                <a:spcPts val="900"/>
              </a:spcAft>
              <a:defRPr sz="1800">
                <a:solidFill>
                  <a:srgbClr val="464646"/>
                </a:solidFill>
                <a:latin typeface="Aptos"/>
              </a:defRPr>
            </a:pPr>
            <a:r>
              <a:rPr dirty="0"/>
              <a:t>•  Administrative functions such as fiscal management, human resources, IT, data systems, facilities management, and organizational leadership do not disappear when the allowable percentage is lowered.</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9006840" cy="777240"/>
          </a:xfrm>
          <a:prstGeom prst="rect">
            <a:avLst/>
          </a:prstGeom>
          <a:noFill/>
        </p:spPr>
        <p:txBody>
          <a:bodyPr wrap="none">
            <a:spAutoFit/>
          </a:bodyPr>
          <a:lstStyle/>
          <a:p>
            <a:pPr>
              <a:defRPr sz="2500" b="1">
                <a:solidFill>
                  <a:srgbClr val="464646"/>
                </a:solidFill>
                <a:latin typeface="Aptos Display"/>
              </a:defRPr>
            </a:pPr>
            <a:r>
              <a:t>RIA: Teacher-Child Ratios and Staffing</a:t>
            </a:r>
          </a:p>
        </p:txBody>
      </p:sp>
      <p:pic>
        <p:nvPicPr>
          <p:cNvPr id="8" name="Picture 7" descr="image.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3760068"/>
          </a:xfrm>
          <a:prstGeom prst="rect">
            <a:avLst/>
          </a:prstGeom>
          <a:noFill/>
        </p:spPr>
        <p:txBody>
          <a:bodyPr wrap="square">
            <a:spAutoFit/>
          </a:bodyPr>
          <a:lstStyle/>
          <a:p>
            <a:pPr>
              <a:lnSpc>
                <a:spcPct val="102000"/>
              </a:lnSpc>
              <a:spcAft>
                <a:spcPts val="900"/>
              </a:spcAft>
              <a:defRPr sz="1900">
                <a:solidFill>
                  <a:srgbClr val="464646"/>
                </a:solidFill>
                <a:latin typeface="Aptos"/>
              </a:defRPr>
            </a:pPr>
            <a:r>
              <a:rPr dirty="0"/>
              <a:t>•  HHS estimates a primary annual savings of approximately $668 million from an expectation that programs will change teacher-child ratios.</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The analysis estimates a 16% increase in the average number of children per teacher.</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These savings depend on programs moving toward larger group sizes and fewer teachers/support staff.</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The analysis assigns a dollar value to the staffing reduction, while potential effects on classroom quality, individualized attention, staff workload, turnover, and burnout are not monetized.</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9006840" cy="777240"/>
          </a:xfrm>
          <a:prstGeom prst="rect">
            <a:avLst/>
          </a:prstGeom>
          <a:noFill/>
        </p:spPr>
        <p:txBody>
          <a:bodyPr wrap="none">
            <a:spAutoFit/>
          </a:bodyPr>
          <a:lstStyle/>
          <a:p>
            <a:pPr>
              <a:defRPr sz="2500" b="1">
                <a:solidFill>
                  <a:srgbClr val="464646"/>
                </a:solidFill>
                <a:latin typeface="Aptos Display"/>
              </a:defRPr>
            </a:pPr>
            <a:r>
              <a:t>RIA: Other Assumed Annual Savings by 2031</a:t>
            </a:r>
          </a:p>
        </p:txBody>
      </p:sp>
      <p:pic>
        <p:nvPicPr>
          <p:cNvPr id="8" name="Picture 7" descr="image.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4800600"/>
          </a:xfrm>
          <a:prstGeom prst="rect">
            <a:avLst/>
          </a:prstGeom>
          <a:noFill/>
        </p:spPr>
        <p:txBody>
          <a:bodyPr wrap="square">
            <a:spAutoFit/>
          </a:bodyPr>
          <a:lstStyle/>
          <a:p>
            <a:pPr>
              <a:lnSpc>
                <a:spcPct val="102000"/>
              </a:lnSpc>
              <a:spcAft>
                <a:spcPts val="900"/>
              </a:spcAft>
              <a:defRPr sz="1800">
                <a:solidFill>
                  <a:srgbClr val="464646"/>
                </a:solidFill>
                <a:latin typeface="Aptos"/>
              </a:defRPr>
            </a:pPr>
            <a:r>
              <a:t>•  $214 million — reducing Head Start Preschool service hours.</a:t>
            </a:r>
          </a:p>
          <a:p>
            <a:pPr>
              <a:lnSpc>
                <a:spcPct val="102000"/>
              </a:lnSpc>
              <a:spcAft>
                <a:spcPts val="900"/>
              </a:spcAft>
              <a:defRPr sz="1800">
                <a:solidFill>
                  <a:srgbClr val="464646"/>
                </a:solidFill>
                <a:latin typeface="Aptos"/>
              </a:defRPr>
            </a:pPr>
            <a:r>
              <a:t>•  $179 million — reducing coaching expenditures.</a:t>
            </a:r>
          </a:p>
          <a:p>
            <a:pPr>
              <a:lnSpc>
                <a:spcPct val="102000"/>
              </a:lnSpc>
              <a:spcAft>
                <a:spcPts val="900"/>
              </a:spcAft>
              <a:defRPr sz="1800">
                <a:solidFill>
                  <a:srgbClr val="464646"/>
                </a:solidFill>
                <a:latin typeface="Aptos"/>
              </a:defRPr>
            </a:pPr>
            <a:r>
              <a:t>•  $173 million — reducing home visitor staffing through changes in visit frequency, duration, and caseloads.</a:t>
            </a:r>
          </a:p>
          <a:p>
            <a:pPr>
              <a:lnSpc>
                <a:spcPct val="102000"/>
              </a:lnSpc>
              <a:spcAft>
                <a:spcPts val="900"/>
              </a:spcAft>
              <a:defRPr sz="1800">
                <a:solidFill>
                  <a:srgbClr val="464646"/>
                </a:solidFill>
                <a:latin typeface="Aptos"/>
              </a:defRPr>
            </a:pPr>
            <a:r>
              <a:t>•  $111 million — reducing health and mental health personnel and contracted-service expenditures.</a:t>
            </a:r>
          </a:p>
          <a:p>
            <a:pPr>
              <a:lnSpc>
                <a:spcPct val="102000"/>
              </a:lnSpc>
              <a:spcAft>
                <a:spcPts val="900"/>
              </a:spcAft>
              <a:defRPr sz="1800">
                <a:solidFill>
                  <a:srgbClr val="464646"/>
                </a:solidFill>
                <a:latin typeface="Aptos"/>
              </a:defRPr>
            </a:pPr>
            <a:r>
              <a:t>•  $57 million — reducing compensation for certain non-teaching positions after removing qualification requirements.</a:t>
            </a:r>
          </a:p>
          <a:p>
            <a:pPr>
              <a:lnSpc>
                <a:spcPct val="102000"/>
              </a:lnSpc>
              <a:spcAft>
                <a:spcPts val="900"/>
              </a:spcAft>
              <a:defRPr sz="1800">
                <a:solidFill>
                  <a:srgbClr val="464646"/>
                </a:solidFill>
                <a:latin typeface="Aptos"/>
              </a:defRPr>
            </a:pPr>
            <a:r>
              <a:t>•  $40 million — reducing bus-monitor staffing hours; $19 million — reducing child development specialist positions; $2.5 million — reducing staff time for data analysis and community-assessment activities.</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9006840" cy="777240"/>
          </a:xfrm>
          <a:prstGeom prst="rect">
            <a:avLst/>
          </a:prstGeom>
          <a:noFill/>
        </p:spPr>
        <p:txBody>
          <a:bodyPr wrap="none">
            <a:spAutoFit/>
          </a:bodyPr>
          <a:lstStyle/>
          <a:p>
            <a:pPr>
              <a:defRPr sz="2500" b="1">
                <a:solidFill>
                  <a:srgbClr val="464646"/>
                </a:solidFill>
                <a:latin typeface="Aptos Display"/>
              </a:defRPr>
            </a:pPr>
            <a:r>
              <a:t>RIA: Additional “Avoided Costs”</a:t>
            </a:r>
          </a:p>
        </p:txBody>
      </p:sp>
      <p:pic>
        <p:nvPicPr>
          <p:cNvPr id="8" name="Picture 7" descr="image.png"/>
          <p:cNvPicPr>
            <a:picLocks noChangeAspect="1"/>
          </p:cNvPicPr>
          <p:nvPr/>
        </p:nvPicPr>
        <p:blipFill>
          <a:blip r:embed="rId3"/>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2932791"/>
          </a:xfrm>
          <a:prstGeom prst="rect">
            <a:avLst/>
          </a:prstGeom>
          <a:noFill/>
        </p:spPr>
        <p:txBody>
          <a:bodyPr wrap="square">
            <a:spAutoFit/>
          </a:bodyPr>
          <a:lstStyle/>
          <a:p>
            <a:pPr>
              <a:lnSpc>
                <a:spcPct val="102000"/>
              </a:lnSpc>
              <a:spcAft>
                <a:spcPts val="900"/>
              </a:spcAft>
              <a:defRPr sz="1900">
                <a:solidFill>
                  <a:srgbClr val="464646"/>
                </a:solidFill>
                <a:latin typeface="Aptos"/>
              </a:defRPr>
            </a:pPr>
            <a:r>
              <a:rPr dirty="0"/>
              <a:t>•  The proposal separately estimates $89.1 million annually in “avoided costs” from removing the 2024 family service worker caseload requirement.</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It also estimates $66.6 million annually in “avoided costs” from removing the 2024 staff break requirement.</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These figures are separate from the table showing the assumed changes that drive HHS’s $2.2 billion estimate.</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9006840" cy="777240"/>
          </a:xfrm>
          <a:prstGeom prst="rect">
            <a:avLst/>
          </a:prstGeom>
          <a:noFill/>
        </p:spPr>
        <p:txBody>
          <a:bodyPr wrap="none">
            <a:spAutoFit/>
          </a:bodyPr>
          <a:lstStyle/>
          <a:p>
            <a:pPr>
              <a:defRPr sz="2500" b="1">
                <a:solidFill>
                  <a:srgbClr val="464646"/>
                </a:solidFill>
                <a:latin typeface="Aptos Display"/>
              </a:defRPr>
            </a:pPr>
            <a:r>
              <a:t>RIA: Costs of the English-Only Requirement</a:t>
            </a:r>
          </a:p>
        </p:txBody>
      </p:sp>
      <p:pic>
        <p:nvPicPr>
          <p:cNvPr id="8" name="Picture 7" descr="image.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4399153"/>
          </a:xfrm>
          <a:prstGeom prst="rect">
            <a:avLst/>
          </a:prstGeom>
          <a:noFill/>
        </p:spPr>
        <p:txBody>
          <a:bodyPr wrap="square">
            <a:spAutoFit/>
          </a:bodyPr>
          <a:lstStyle/>
          <a:p>
            <a:pPr>
              <a:lnSpc>
                <a:spcPct val="102000"/>
              </a:lnSpc>
              <a:spcAft>
                <a:spcPts val="900"/>
              </a:spcAft>
              <a:defRPr sz="1800">
                <a:solidFill>
                  <a:srgbClr val="464646"/>
                </a:solidFill>
                <a:latin typeface="Aptos"/>
              </a:defRPr>
            </a:pPr>
            <a:r>
              <a:rPr dirty="0"/>
              <a:t>•  HHS estimates the English-only instruction requirement could affect about 18,800 classrooms — approximately one-third of non-Tribal Head Start settings.</a:t>
            </a:r>
            <a:endParaRPr lang="en-US" dirty="0"/>
          </a:p>
          <a:p>
            <a:pPr>
              <a:lnSpc>
                <a:spcPct val="102000"/>
              </a:lnSpc>
              <a:spcAft>
                <a:spcPts val="900"/>
              </a:spcAft>
              <a:defRPr sz="1800">
                <a:solidFill>
                  <a:srgbClr val="464646"/>
                </a:solidFill>
                <a:latin typeface="Aptos"/>
              </a:defRPr>
            </a:pPr>
            <a:endParaRPr dirty="0"/>
          </a:p>
          <a:p>
            <a:pPr>
              <a:lnSpc>
                <a:spcPct val="102000"/>
              </a:lnSpc>
              <a:spcAft>
                <a:spcPts val="900"/>
              </a:spcAft>
              <a:defRPr sz="1800">
                <a:solidFill>
                  <a:srgbClr val="464646"/>
                </a:solidFill>
                <a:latin typeface="Aptos"/>
              </a:defRPr>
            </a:pPr>
            <a:r>
              <a:rPr dirty="0"/>
              <a:t>•  The proposal estimates about $99 million in one-time costs.</a:t>
            </a:r>
            <a:endParaRPr lang="en-US" dirty="0"/>
          </a:p>
          <a:p>
            <a:pPr>
              <a:lnSpc>
                <a:spcPct val="102000"/>
              </a:lnSpc>
              <a:spcAft>
                <a:spcPts val="900"/>
              </a:spcAft>
              <a:defRPr sz="1800">
                <a:solidFill>
                  <a:srgbClr val="464646"/>
                </a:solidFill>
                <a:latin typeface="Aptos"/>
              </a:defRPr>
            </a:pPr>
            <a:endParaRPr dirty="0"/>
          </a:p>
          <a:p>
            <a:pPr>
              <a:lnSpc>
                <a:spcPct val="102000"/>
              </a:lnSpc>
              <a:spcAft>
                <a:spcPts val="900"/>
              </a:spcAft>
              <a:defRPr sz="1800">
                <a:solidFill>
                  <a:srgbClr val="464646"/>
                </a:solidFill>
                <a:latin typeface="Aptos"/>
              </a:defRPr>
            </a:pPr>
            <a:r>
              <a:rPr dirty="0"/>
              <a:t>•  Approximately $47 million is attributed to replacing curricula, books, toys, and other materials containing non-English words.</a:t>
            </a:r>
            <a:endParaRPr lang="en-US" dirty="0"/>
          </a:p>
          <a:p>
            <a:pPr>
              <a:lnSpc>
                <a:spcPct val="102000"/>
              </a:lnSpc>
              <a:spcAft>
                <a:spcPts val="900"/>
              </a:spcAft>
              <a:defRPr sz="1800">
                <a:solidFill>
                  <a:srgbClr val="464646"/>
                </a:solidFill>
                <a:latin typeface="Aptos"/>
              </a:defRPr>
            </a:pPr>
            <a:endParaRPr dirty="0"/>
          </a:p>
          <a:p>
            <a:pPr>
              <a:lnSpc>
                <a:spcPct val="102000"/>
              </a:lnSpc>
              <a:spcAft>
                <a:spcPts val="900"/>
              </a:spcAft>
              <a:defRPr sz="1800">
                <a:solidFill>
                  <a:srgbClr val="464646"/>
                </a:solidFill>
                <a:latin typeface="Aptos"/>
              </a:defRPr>
            </a:pPr>
            <a:r>
              <a:rPr dirty="0"/>
              <a:t>•  Approximately $52 million is attributed to retraining teachers or recruiting and hiring new staff.</a:t>
            </a:r>
            <a:endParaRPr lang="en-US" dirty="0"/>
          </a:p>
          <a:p>
            <a:pPr>
              <a:lnSpc>
                <a:spcPct val="102000"/>
              </a:lnSpc>
              <a:spcAft>
                <a:spcPts val="900"/>
              </a:spcAft>
              <a:defRPr sz="1800">
                <a:solidFill>
                  <a:srgbClr val="464646"/>
                </a:solidFill>
                <a:latin typeface="Aptos"/>
              </a:defRPr>
            </a:pPr>
            <a:endParaRPr dirty="0"/>
          </a:p>
          <a:p>
            <a:pPr>
              <a:lnSpc>
                <a:spcPct val="102000"/>
              </a:lnSpc>
              <a:spcAft>
                <a:spcPts val="900"/>
              </a:spcAft>
              <a:defRPr sz="1800">
                <a:solidFill>
                  <a:srgbClr val="464646"/>
                </a:solidFill>
                <a:latin typeface="Aptos"/>
              </a:defRPr>
            </a:pPr>
            <a:r>
              <a:rPr dirty="0"/>
              <a:t>•  The proposal also estimates about $139 million in possible harm to workers if some teachers lose or change jobs rather than receive training to meet the new requirement.</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9006840" cy="777240"/>
          </a:xfrm>
          <a:prstGeom prst="rect">
            <a:avLst/>
          </a:prstGeom>
          <a:noFill/>
        </p:spPr>
        <p:txBody>
          <a:bodyPr wrap="none">
            <a:spAutoFit/>
          </a:bodyPr>
          <a:lstStyle/>
          <a:p>
            <a:pPr>
              <a:defRPr sz="2500" b="1">
                <a:solidFill>
                  <a:srgbClr val="464646"/>
                </a:solidFill>
                <a:latin typeface="Aptos Display"/>
              </a:defRPr>
            </a:pPr>
            <a:r>
              <a:t>RIA: What the Analysis Does Not Price</a:t>
            </a:r>
          </a:p>
        </p:txBody>
      </p:sp>
      <p:pic>
        <p:nvPicPr>
          <p:cNvPr id="8" name="Picture 7" descr="image.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4952959"/>
          </a:xfrm>
          <a:prstGeom prst="rect">
            <a:avLst/>
          </a:prstGeom>
          <a:noFill/>
        </p:spPr>
        <p:txBody>
          <a:bodyPr wrap="square">
            <a:spAutoFit/>
          </a:bodyPr>
          <a:lstStyle/>
          <a:p>
            <a:pPr>
              <a:lnSpc>
                <a:spcPct val="102000"/>
              </a:lnSpc>
              <a:spcAft>
                <a:spcPts val="900"/>
              </a:spcAft>
              <a:defRPr sz="1900">
                <a:solidFill>
                  <a:srgbClr val="464646"/>
                </a:solidFill>
                <a:latin typeface="Aptos"/>
              </a:defRPr>
            </a:pPr>
            <a:r>
              <a:rPr dirty="0"/>
              <a:t>•  The analysis identifies but does not monetize many potential consequences for children, families, staff, program quality, and state systems.</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Examples include families needing other childcare if program hours are shortened; effects of larger classes and fewer teachers; and effects of fewer home visitors, coaches, mental health consultants, and family-service staff.</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It also identifies barriers for families who cannot easily produce eligibility or age documentation; educational and family-engagement effects of English-only instruction; staff workload, turnover, burnout, and employment losses; differences among state licensing systems; and added state/local responsibilities.</a:t>
            </a:r>
            <a:endParaRPr lang="en-US" dirty="0"/>
          </a:p>
          <a:p>
            <a:pPr>
              <a:lnSpc>
                <a:spcPct val="102000"/>
              </a:lnSpc>
              <a:spcAft>
                <a:spcPts val="900"/>
              </a:spcAft>
              <a:defRPr sz="1900">
                <a:solidFill>
                  <a:srgbClr val="464646"/>
                </a:solidFill>
                <a:latin typeface="Aptos"/>
              </a:defRPr>
            </a:pPr>
            <a:endParaRPr dirty="0"/>
          </a:p>
          <a:p>
            <a:pPr>
              <a:lnSpc>
                <a:spcPct val="102000"/>
              </a:lnSpc>
              <a:spcAft>
                <a:spcPts val="900"/>
              </a:spcAft>
              <a:defRPr sz="1900">
                <a:solidFill>
                  <a:srgbClr val="464646"/>
                </a:solidFill>
                <a:latin typeface="Aptos"/>
              </a:defRPr>
            </a:pPr>
            <a:r>
              <a:rPr dirty="0"/>
              <a:t>•  For Virginia’s comments, these unpriced consequences are an important place to document the real operational and human impact behind the projected federal “savings.”</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8275320" cy="777240"/>
          </a:xfrm>
          <a:prstGeom prst="rect">
            <a:avLst/>
          </a:prstGeom>
          <a:noFill/>
        </p:spPr>
        <p:txBody>
          <a:bodyPr wrap="none">
            <a:spAutoFit/>
          </a:bodyPr>
          <a:lstStyle/>
          <a:p>
            <a:pPr>
              <a:defRPr sz="2500" b="1">
                <a:solidFill>
                  <a:srgbClr val="464646"/>
                </a:solidFill>
                <a:latin typeface="Aptos Display"/>
              </a:defRPr>
            </a:pPr>
            <a:r>
              <a:t>Virginia Directors: Discussion &amp; Comment Development</a:t>
            </a:r>
          </a:p>
        </p:txBody>
      </p:sp>
      <p:pic>
        <p:nvPicPr>
          <p:cNvPr id="8" name="Picture 7" descr="logo.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6384" y="1234440"/>
            <a:ext cx="10789920" cy="4280916"/>
          </a:xfrm>
          <a:prstGeom prst="rect">
            <a:avLst/>
          </a:prstGeom>
          <a:noFill/>
        </p:spPr>
        <p:txBody>
          <a:bodyPr wrap="square">
            <a:spAutoFit/>
          </a:bodyPr>
          <a:lstStyle/>
          <a:p>
            <a:pPr>
              <a:lnSpc>
                <a:spcPct val="105000"/>
              </a:lnSpc>
              <a:spcAft>
                <a:spcPts val="800"/>
              </a:spcAft>
              <a:defRPr sz="1900">
                <a:solidFill>
                  <a:srgbClr val="464646"/>
                </a:solidFill>
                <a:latin typeface="Aptos"/>
              </a:defRPr>
            </a:pPr>
            <a:r>
              <a:rPr dirty="0"/>
              <a:t>•  Which proposed changes would have the greatest operational impact on your program?</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Where would “flexibility” actually create new costs, staffing pressure, risk, or difficult tradeoffs?</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Which services would you continue even if no longer federally required — and what would it cost to maintain them?</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What specific examples, data, family experiences, and workforce impacts should Virginia include in the public record?</a:t>
            </a: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Public comments are due October 6, 2026.</a:t>
            </a:r>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19</a:t>
            </a:r>
          </a:p>
        </p:txBody>
      </p:sp>
    </p:spTree>
    <p:extLst>
      <p:ext uri="{BB962C8B-B14F-4D97-AF65-F5344CB8AC3E}">
        <p14:creationId xmlns:p14="http://schemas.microsoft.com/office/powerpoint/2010/main" val="251207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447483" cy="91440"/>
          </a:xfrm>
          <a:prstGeom prst="rect">
            <a:avLst/>
          </a:prstGeom>
          <a:solidFill>
            <a:srgbClr val="A9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2438339" y="0"/>
            <a:ext cx="2447483" cy="91440"/>
          </a:xfrm>
          <a:prstGeom prst="rect">
            <a:avLst/>
          </a:prstGeom>
          <a:solidFill>
            <a:srgbClr val="4B8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876678" y="0"/>
            <a:ext cx="2447483" cy="91440"/>
          </a:xfrm>
          <a:prstGeom prst="rect">
            <a:avLst/>
          </a:prstGeom>
          <a:solidFill>
            <a:srgbClr val="1F60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017" y="0"/>
            <a:ext cx="2447483" cy="91440"/>
          </a:xfrm>
          <a:prstGeom prst="rect">
            <a:avLst/>
          </a:prstGeom>
          <a:solidFill>
            <a:srgbClr val="EFB2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753356" y="0"/>
            <a:ext cx="2447483" cy="9144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320040"/>
            <a:ext cx="7784695" cy="477054"/>
          </a:xfrm>
          <a:prstGeom prst="rect">
            <a:avLst/>
          </a:prstGeom>
          <a:noFill/>
        </p:spPr>
        <p:txBody>
          <a:bodyPr wrap="none">
            <a:spAutoFit/>
          </a:bodyPr>
          <a:lstStyle/>
          <a:p>
            <a:pPr>
              <a:defRPr sz="2500" b="1">
                <a:solidFill>
                  <a:srgbClr val="464646"/>
                </a:solidFill>
                <a:latin typeface="Aptos Display"/>
              </a:defRPr>
            </a:pPr>
            <a:r>
              <a:rPr dirty="0"/>
              <a:t>Virginia </a:t>
            </a:r>
            <a:r>
              <a:rPr lang="en-US" dirty="0"/>
              <a:t>Head Start Programs</a:t>
            </a:r>
            <a:r>
              <a:rPr dirty="0"/>
              <a:t>: </a:t>
            </a:r>
            <a:r>
              <a:rPr lang="en-US" dirty="0"/>
              <a:t>Please submit comments!</a:t>
            </a:r>
            <a:endParaRPr dirty="0"/>
          </a:p>
        </p:txBody>
      </p:sp>
      <p:pic>
        <p:nvPicPr>
          <p:cNvPr id="8" name="Picture 7" descr="logo.png"/>
          <p:cNvPicPr>
            <a:picLocks noChangeAspect="1"/>
          </p:cNvPicPr>
          <p:nvPr/>
        </p:nvPicPr>
        <p:blipFill>
          <a:blip r:embed="rId2"/>
          <a:stretch>
            <a:fillRect/>
          </a:stretch>
        </p:blipFill>
        <p:spPr>
          <a:xfrm>
            <a:off x="9857232" y="219456"/>
            <a:ext cx="1874519" cy="879404"/>
          </a:xfrm>
          <a:prstGeom prst="rect">
            <a:avLst/>
          </a:prstGeom>
        </p:spPr>
      </p:pic>
      <p:sp>
        <p:nvSpPr>
          <p:cNvPr id="9" name="Rectangle 8"/>
          <p:cNvSpPr/>
          <p:nvPr/>
        </p:nvSpPr>
        <p:spPr>
          <a:xfrm>
            <a:off x="502920" y="1307592"/>
            <a:ext cx="82296" cy="4526280"/>
          </a:xfrm>
          <a:prstGeom prst="rect">
            <a:avLst/>
          </a:prstGeom>
          <a:solidFill>
            <a:srgbClr val="5CA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65784" y="1350562"/>
            <a:ext cx="10789920" cy="2847703"/>
          </a:xfrm>
          <a:prstGeom prst="rect">
            <a:avLst/>
          </a:prstGeom>
          <a:noFill/>
        </p:spPr>
        <p:txBody>
          <a:bodyPr wrap="square">
            <a:spAutoFit/>
          </a:bodyPr>
          <a:lstStyle/>
          <a:p>
            <a:pPr>
              <a:lnSpc>
                <a:spcPct val="105000"/>
              </a:lnSpc>
              <a:spcAft>
                <a:spcPts val="800"/>
              </a:spcAft>
              <a:defRPr sz="1900">
                <a:solidFill>
                  <a:srgbClr val="464646"/>
                </a:solidFill>
                <a:latin typeface="Aptos"/>
              </a:defRPr>
            </a:pPr>
            <a:endParaRPr lang="en-US" dirty="0"/>
          </a:p>
          <a:p>
            <a:pPr>
              <a:lnSpc>
                <a:spcPct val="105000"/>
              </a:lnSpc>
              <a:spcAft>
                <a:spcPts val="800"/>
              </a:spcAft>
              <a:defRPr sz="1900">
                <a:solidFill>
                  <a:srgbClr val="464646"/>
                </a:solidFill>
                <a:latin typeface="Aptos"/>
              </a:defRPr>
            </a:pPr>
            <a:endParaRPr dirty="0"/>
          </a:p>
          <a:p>
            <a:pPr>
              <a:lnSpc>
                <a:spcPct val="105000"/>
              </a:lnSpc>
              <a:spcAft>
                <a:spcPts val="800"/>
              </a:spcAft>
              <a:defRPr sz="1900">
                <a:solidFill>
                  <a:srgbClr val="464646"/>
                </a:solidFill>
                <a:latin typeface="Aptos"/>
              </a:defRPr>
            </a:pPr>
            <a:r>
              <a:rPr dirty="0"/>
              <a:t>•  </a:t>
            </a:r>
            <a:r>
              <a:rPr lang="en-US" dirty="0">
                <a:hlinkClick r:id="rId3"/>
              </a:rPr>
              <a:t>Submit p</a:t>
            </a:r>
            <a:r>
              <a:rPr dirty="0">
                <a:hlinkClick r:id="rId3"/>
              </a:rPr>
              <a:t>ublic comments </a:t>
            </a:r>
            <a:r>
              <a:rPr lang="en-US" dirty="0">
                <a:hlinkClick r:id="rId3"/>
              </a:rPr>
              <a:t>here </a:t>
            </a:r>
            <a:r>
              <a:rPr lang="en-US" dirty="0"/>
              <a:t>by </a:t>
            </a:r>
            <a:r>
              <a:rPr dirty="0"/>
              <a:t>October 6, 2026.</a:t>
            </a:r>
            <a:endParaRPr lang="en-US" dirty="0"/>
          </a:p>
          <a:p>
            <a:pPr>
              <a:lnSpc>
                <a:spcPct val="105000"/>
              </a:lnSpc>
              <a:spcAft>
                <a:spcPts val="800"/>
              </a:spcAft>
              <a:defRPr sz="1900">
                <a:solidFill>
                  <a:srgbClr val="464646"/>
                </a:solidFill>
                <a:latin typeface="Aptos"/>
              </a:defRPr>
            </a:pPr>
            <a:endParaRPr lang="en-US" dirty="0"/>
          </a:p>
          <a:p>
            <a:pPr>
              <a:lnSpc>
                <a:spcPct val="105000"/>
              </a:lnSpc>
              <a:spcAft>
                <a:spcPts val="800"/>
              </a:spcAft>
              <a:defRPr sz="1900">
                <a:solidFill>
                  <a:srgbClr val="464646"/>
                </a:solidFill>
                <a:latin typeface="Aptos"/>
              </a:defRPr>
            </a:pPr>
            <a:r>
              <a:rPr lang="en-US" dirty="0"/>
              <a:t>•  </a:t>
            </a:r>
            <a:r>
              <a:rPr lang="en-US" dirty="0">
                <a:hlinkClick r:id="rId4"/>
              </a:rPr>
              <a:t>Simple Guide to submitting comments here</a:t>
            </a:r>
            <a:endParaRPr lang="en-US" dirty="0"/>
          </a:p>
          <a:p>
            <a:pPr>
              <a:lnSpc>
                <a:spcPct val="105000"/>
              </a:lnSpc>
              <a:spcAft>
                <a:spcPts val="800"/>
              </a:spcAft>
              <a:defRPr sz="1900">
                <a:solidFill>
                  <a:srgbClr val="464646"/>
                </a:solidFill>
                <a:latin typeface="Aptos"/>
              </a:defRPr>
            </a:pPr>
            <a:endParaRPr lang="en-US" dirty="0"/>
          </a:p>
          <a:p>
            <a:pPr>
              <a:lnSpc>
                <a:spcPct val="105000"/>
              </a:lnSpc>
              <a:spcAft>
                <a:spcPts val="800"/>
              </a:spcAft>
              <a:defRPr sz="1900">
                <a:solidFill>
                  <a:srgbClr val="464646"/>
                </a:solidFill>
                <a:latin typeface="Aptos"/>
              </a:defRPr>
            </a:pPr>
            <a:r>
              <a:rPr lang="en-US" dirty="0"/>
              <a:t>•  </a:t>
            </a:r>
            <a:r>
              <a:rPr lang="en-US" dirty="0">
                <a:hlinkClick r:id="rId5"/>
              </a:rPr>
              <a:t>Other Resources for submitting comments </a:t>
            </a:r>
            <a:r>
              <a:rPr lang="en-US" dirty="0"/>
              <a:t>based on different topics.</a:t>
            </a:r>
            <a:endParaRPr dirty="0"/>
          </a:p>
        </p:txBody>
      </p:sp>
      <p:sp>
        <p:nvSpPr>
          <p:cNvPr id="11" name="Rectangle 10"/>
          <p:cNvSpPr/>
          <p:nvPr/>
        </p:nvSpPr>
        <p:spPr>
          <a:xfrm>
            <a:off x="411480" y="6464808"/>
            <a:ext cx="11365992" cy="13716"/>
          </a:xfrm>
          <a:prstGeom prst="rect">
            <a:avLst/>
          </a:prstGeom>
          <a:solidFill>
            <a:srgbClr val="BEBE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8912" y="6492240"/>
            <a:ext cx="9784080" cy="201168"/>
          </a:xfrm>
          <a:prstGeom prst="rect">
            <a:avLst/>
          </a:prstGeom>
          <a:noFill/>
        </p:spPr>
        <p:txBody>
          <a:bodyPr wrap="none">
            <a:spAutoFit/>
          </a:bodyPr>
          <a:lstStyle/>
          <a:p>
            <a:pPr>
              <a:defRPr sz="800">
                <a:solidFill>
                  <a:srgbClr val="787878"/>
                </a:solidFill>
              </a:defRPr>
            </a:pPr>
            <a:r>
              <a:t>Virginia Head Start Association  |  Head Start NPRM Directors Review  |  September 2026</a:t>
            </a:r>
          </a:p>
        </p:txBody>
      </p:sp>
      <p:sp>
        <p:nvSpPr>
          <p:cNvPr id="13" name="TextBox 12"/>
          <p:cNvSpPr txBox="1"/>
          <p:nvPr/>
        </p:nvSpPr>
        <p:spPr>
          <a:xfrm>
            <a:off x="11155680" y="6483096"/>
            <a:ext cx="502920" cy="201168"/>
          </a:xfrm>
          <a:prstGeom prst="rect">
            <a:avLst/>
          </a:prstGeom>
          <a:noFill/>
        </p:spPr>
        <p:txBody>
          <a:bodyPr wrap="none">
            <a:spAutoFit/>
          </a:bodyPr>
          <a:lstStyle/>
          <a:p>
            <a:pPr algn="r">
              <a:defRPr sz="800">
                <a:solidFill>
                  <a:srgbClr val="787878"/>
                </a:solidFill>
              </a:defRPr>
            </a:pPr>
            <a:r>
              <a:t>19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TotalTime>
  <Words>2940</Words>
  <Application>Microsoft Office PowerPoint</Application>
  <PresentationFormat>Widescreen</PresentationFormat>
  <Paragraphs>294</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Dawn Ault</dc:creator>
  <cp:keywords/>
  <dc:description>generated using python-pptx</dc:description>
  <cp:lastModifiedBy>Dawn Ault</cp:lastModifiedBy>
  <cp:revision>1</cp:revision>
  <cp:lastPrinted>2026-09-10T20:22:36Z</cp:lastPrinted>
  <dcterms:created xsi:type="dcterms:W3CDTF">2013-01-27T09:14:16Z</dcterms:created>
  <dcterms:modified xsi:type="dcterms:W3CDTF">2026-09-14T01:12:56Z</dcterms:modified>
  <cp:category/>
</cp:coreProperties>
</file>